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1655" autoAdjust="0"/>
  </p:normalViewPr>
  <p:slideViewPr>
    <p:cSldViewPr>
      <p:cViewPr varScale="1">
        <p:scale>
          <a:sx n="84" d="100"/>
          <a:sy n="84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D832-5FC5-45DE-B60F-06218E503342}" type="datetimeFigureOut">
              <a:rPr lang="fr-FR" smtClean="0"/>
              <a:pPr/>
              <a:t>05/03/2022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Concours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de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calcul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CM1- CM2- 6e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mathématiques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logo college-a-bouyer-d-angoma-20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03" y="214289"/>
            <a:ext cx="6074676" cy="2468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643446"/>
            <a:ext cx="389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</a:t>
            </a:r>
            <a:r>
              <a:rPr lang="en-US" sz="5400" dirty="0" smtClean="0"/>
              <a:t> </a:t>
            </a:r>
            <a:r>
              <a:rPr lang="en-US" sz="5400" dirty="0" smtClean="0"/>
              <a:t>…</a:t>
            </a:r>
            <a:r>
              <a:rPr lang="en-US" sz="5400" dirty="0" smtClean="0"/>
              <a:t>– 3 = 19 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072066" y="4643446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5400" dirty="0"/>
                  <a:t> 9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5400" dirty="0"/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066" y="4643446"/>
                <a:ext cx="328614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833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642910" y="4714884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7)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9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4714884"/>
                <a:ext cx="328614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815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716016" y="4643446"/>
                <a:ext cx="41764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5400" dirty="0"/>
                  <a:t> </a:t>
                </a:r>
                <a:r>
                  <a:rPr lang="en-US" sz="5400" dirty="0"/>
                  <a:t>201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>
                        <a:latin typeface="Cambria Math"/>
                      </a:rPr>
                      <m:t>11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43446"/>
                <a:ext cx="417646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7883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39604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8)</a:t>
                </a:r>
                <a:r>
                  <a:rPr lang="en-US" sz="4800" dirty="0" smtClean="0"/>
                  <a:t> </a:t>
                </a:r>
                <a:r>
                  <a:rPr lang="en-US" sz="5400" dirty="0"/>
                  <a:t>3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5400" dirty="0"/>
                  <a:t>… = </a:t>
                </a:r>
                <a:r>
                  <a:rPr lang="en-US" sz="5400" dirty="0" smtClean="0"/>
                  <a:t>24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396044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088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860032" y="4643446"/>
            <a:ext cx="3676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8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22 –… = 7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71488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9)</a:t>
            </a:r>
            <a:r>
              <a:rPr lang="en-US" sz="5400" dirty="0" smtClean="0"/>
              <a:t> </a:t>
            </a:r>
            <a:r>
              <a:rPr lang="en-US" sz="5400" dirty="0"/>
              <a:t>12,3 + </a:t>
            </a:r>
            <a:r>
              <a:rPr lang="en-US" sz="5400" dirty="0" smtClean="0"/>
              <a:t>15,6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965670" y="4643446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9)</a:t>
            </a:r>
            <a:r>
              <a:rPr lang="en-US" sz="5400" dirty="0" smtClean="0"/>
              <a:t> </a:t>
            </a:r>
            <a:r>
              <a:rPr lang="en-US" sz="5400" dirty="0"/>
              <a:t>8</a:t>
            </a:r>
            <a:r>
              <a:rPr lang="en-US" sz="5400" dirty="0" smtClean="0"/>
              <a:t>0 : 10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123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79512" y="4714884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10)</a:t>
                </a:r>
                <a:r>
                  <a:rPr lang="en-US" sz="5400" dirty="0" smtClean="0"/>
                  <a:t> </a:t>
                </a:r>
                <a:r>
                  <a:rPr lang="en-US" sz="4800" dirty="0"/>
                  <a:t>413 </a:t>
                </a:r>
                <a14:m>
                  <m:oMath xmlns:m="http://schemas.openxmlformats.org/officeDocument/2006/math">
                    <m:r>
                      <a:rPr lang="fr-FR" sz="4800" i="1">
                        <a:latin typeface="Cambria Math"/>
                      </a:rPr>
                      <m:t>−</m:t>
                    </m:r>
                    <m:r>
                      <a:rPr lang="fr-FR" sz="4800">
                        <a:latin typeface="Cambria Math"/>
                      </a:rPr>
                      <m:t>99</m:t>
                    </m:r>
                  </m:oMath>
                </a14:m>
                <a:r>
                  <a:rPr lang="en-US" sz="5000" dirty="0" smtClean="0"/>
                  <a:t> </a:t>
                </a:r>
                <a:endParaRPr lang="en-US" sz="5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14884"/>
                <a:ext cx="338437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194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644578" y="4643446"/>
            <a:ext cx="41758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10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…– 3 = 19 </a:t>
            </a:r>
            <a:r>
              <a:rPr lang="en-US" sz="5000" dirty="0" smtClean="0"/>
              <a:t>           </a:t>
            </a:r>
            <a:endParaRPr lang="en-US" sz="5000" dirty="0"/>
          </a:p>
          <a:p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8032" y="4643446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11</a:t>
            </a:r>
            <a:r>
              <a:rPr lang="en-US" sz="4400" dirty="0" smtClean="0">
                <a:solidFill>
                  <a:srgbClr val="FF0000"/>
                </a:solidFill>
              </a:rPr>
              <a:t>) </a:t>
            </a:r>
            <a:r>
              <a:rPr lang="en-US" sz="5400" dirty="0"/>
              <a:t>80 : 10 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5000628" y="464344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11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4,2 +</a:t>
            </a:r>
            <a:r>
              <a:rPr lang="en-US" sz="5400" dirty="0" smtClean="0"/>
              <a:t>5,8</a:t>
            </a:r>
            <a:r>
              <a:rPr lang="en-US" sz="54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5496" y="4714884"/>
            <a:ext cx="4321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</a:t>
            </a:r>
            <a:r>
              <a:rPr lang="en-US" sz="5000" dirty="0" smtClean="0"/>
              <a:t>22 –… </a:t>
            </a:r>
            <a:r>
              <a:rPr lang="en-US" sz="5000" dirty="0"/>
              <a:t>= </a:t>
            </a:r>
            <a:r>
              <a:rPr lang="en-US" sz="5000" dirty="0" smtClean="0"/>
              <a:t>7 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594" y="4643446"/>
            <a:ext cx="3599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</a:t>
            </a:r>
            <a:r>
              <a:rPr lang="en-US" sz="4400" dirty="0" smtClean="0">
                <a:solidFill>
                  <a:srgbClr val="FF0000"/>
                </a:solidFill>
              </a:rPr>
              <a:t>)  </a:t>
            </a:r>
            <a:r>
              <a:rPr lang="en-US" sz="5400" dirty="0" smtClean="0"/>
              <a:t>35 </a:t>
            </a:r>
            <a:r>
              <a:rPr lang="en-US" sz="5400" dirty="0"/>
              <a:t>: 5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54868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6860" y="4624576"/>
            <a:ext cx="370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5400" dirty="0" smtClean="0"/>
              <a:t>100 </a:t>
            </a:r>
            <a:r>
              <a:rPr lang="en-US" sz="5400" dirty="0"/>
              <a:t>: 2</a:t>
            </a:r>
            <a:r>
              <a:rPr lang="en-US" sz="5400" dirty="0" smtClean="0">
                <a:solidFill>
                  <a:srgbClr val="FF0000"/>
                </a:solidFill>
              </a:rPr>
              <a:t>                </a:t>
            </a:r>
            <a:r>
              <a:rPr lang="en-US" sz="5400" dirty="0" smtClean="0"/>
              <a:t>  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3438" y="4643446"/>
            <a:ext cx="4105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</a:t>
            </a:r>
            <a:r>
              <a:rPr lang="en-US" sz="5400" dirty="0" smtClean="0"/>
              <a:t> 8 </a:t>
            </a:r>
            <a:r>
              <a:rPr lang="en-US" sz="5400" dirty="0"/>
              <a:t>+… = 17 </a:t>
            </a:r>
            <a:endParaRPr lang="en-US" sz="4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79512" y="4714884"/>
                <a:ext cx="414340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14)</a:t>
                </a:r>
                <a:r>
                  <a:rPr lang="en-US" sz="5400" dirty="0" smtClean="0"/>
                  <a:t> </a:t>
                </a:r>
                <a:r>
                  <a:rPr lang="en-US" sz="5400" dirty="0" smtClean="0"/>
                  <a:t>201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11</m:t>
                    </m:r>
                  </m:oMath>
                </a14:m>
                <a:r>
                  <a:rPr lang="en-US" sz="6000" dirty="0"/>
                  <a:t> </a:t>
                </a:r>
                <a:endParaRPr lang="en-US" sz="5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14884"/>
                <a:ext cx="4143404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5882" t="-9581" b="-335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355976" y="4643446"/>
            <a:ext cx="4643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14)</a:t>
            </a:r>
            <a:r>
              <a:rPr lang="en-US" sz="5400" dirty="0" smtClean="0"/>
              <a:t> </a:t>
            </a:r>
            <a:r>
              <a:rPr lang="en-US" sz="5000" dirty="0" smtClean="0"/>
              <a:t>            </a:t>
            </a:r>
            <a:r>
              <a:rPr lang="en-US" sz="5000" dirty="0" smtClean="0"/>
              <a:t> × </a:t>
            </a:r>
            <a:r>
              <a:rPr lang="en-US" sz="5000" dirty="0"/>
              <a:t>6</a:t>
            </a:r>
          </a:p>
          <a:p>
            <a:endParaRPr lang="en-US" sz="5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06" y="4714884"/>
            <a:ext cx="1802182" cy="1078526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7544" y="4714884"/>
            <a:ext cx="28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 smtClean="0"/>
              <a:t> </a:t>
            </a:r>
            <a:r>
              <a:rPr lang="en-US" sz="5400" dirty="0"/>
              <a:t>4</a:t>
            </a:r>
            <a:r>
              <a:rPr lang="en-US" sz="5400" dirty="0" smtClean="0"/>
              <a:t> </a:t>
            </a:r>
            <a:r>
              <a:rPr lang="en-US" sz="5400" dirty="0"/>
              <a:t>× </a:t>
            </a:r>
            <a:r>
              <a:rPr lang="en-US" sz="5400" dirty="0" smtClean="0"/>
              <a:t>15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99992" y="464344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</a:t>
            </a:r>
            <a:r>
              <a:rPr lang="en-US" sz="5400" dirty="0" smtClean="0"/>
              <a:t> 0,3 </a:t>
            </a:r>
            <a:r>
              <a:rPr lang="en-US" sz="5400" dirty="0"/>
              <a:t>+ 0,06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err="1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Consignes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:</a:t>
            </a:r>
          </a:p>
        </p:txBody>
      </p:sp>
      <p:pic>
        <p:nvPicPr>
          <p:cNvPr id="7" name="Espace réservé du contenu 6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571744"/>
            <a:ext cx="1752600" cy="2609850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8929718" cy="1250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d’abord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Anansi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Bubu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feuille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réponse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8" name="Espace réservé du contenu 7" descr="bubu le tigre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214810" y="2571744"/>
            <a:ext cx="4606925" cy="2303462"/>
          </a:xfrm>
        </p:spPr>
      </p:pic>
      <p:sp>
        <p:nvSpPr>
          <p:cNvPr id="9" name="ZoneTexte 8"/>
          <p:cNvSpPr txBox="1"/>
          <p:nvPr/>
        </p:nvSpPr>
        <p:spPr>
          <a:xfrm>
            <a:off x="571472" y="5286388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répondras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calculs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à ton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9456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556792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16)</a:t>
            </a:r>
            <a:r>
              <a:rPr lang="en-US" sz="5400" dirty="0" smtClean="0"/>
              <a:t> </a:t>
            </a:r>
            <a:r>
              <a:rPr lang="en-US" sz="5000" dirty="0" smtClean="0"/>
              <a:t>            </a:t>
            </a:r>
            <a:r>
              <a:rPr lang="en-US" sz="5000" dirty="0" smtClean="0"/>
              <a:t> × 6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932040" y="464344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16)</a:t>
            </a:r>
            <a:r>
              <a:rPr lang="en-US" sz="5400" dirty="0"/>
              <a:t> 100 : 2 </a:t>
            </a:r>
            <a:endParaRPr lang="en-US" sz="5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657634"/>
            <a:ext cx="1853965" cy="1109515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17)</a:t>
            </a:r>
            <a:r>
              <a:rPr lang="en-US" sz="5400" dirty="0" smtClean="0"/>
              <a:t> </a:t>
            </a:r>
            <a:r>
              <a:rPr lang="en-US" sz="5000" dirty="0" smtClean="0"/>
              <a:t>0,3 + 0,06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500562" y="4643446"/>
            <a:ext cx="4319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17</a:t>
            </a:r>
            <a:r>
              <a:rPr lang="en-US" sz="4400" dirty="0" smtClean="0">
                <a:solidFill>
                  <a:srgbClr val="FF0000"/>
                </a:solidFill>
              </a:rPr>
              <a:t>)   </a:t>
            </a:r>
            <a:r>
              <a:rPr lang="en-US" sz="5400" dirty="0" smtClean="0"/>
              <a:t>4 </a:t>
            </a:r>
            <a:r>
              <a:rPr lang="en-US" sz="5400" dirty="0"/>
              <a:t>× 15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471488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18</a:t>
            </a:r>
            <a:r>
              <a:rPr lang="en-US" sz="4400" dirty="0" smtClean="0">
                <a:solidFill>
                  <a:srgbClr val="FF0000"/>
                </a:solidFill>
              </a:rPr>
              <a:t>) </a:t>
            </a:r>
            <a:r>
              <a:rPr lang="en-US" sz="4800" dirty="0"/>
              <a:t>8</a:t>
            </a:r>
            <a:r>
              <a:rPr lang="en-US" sz="4800" dirty="0" smtClean="0"/>
              <a:t> +… = 17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6314" y="4643446"/>
            <a:ext cx="46434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18)</a:t>
            </a:r>
            <a:r>
              <a:rPr lang="en-US" sz="5400" dirty="0" smtClean="0"/>
              <a:t> </a:t>
            </a:r>
            <a:r>
              <a:rPr lang="en-US" sz="5000" dirty="0" smtClean="0"/>
              <a:t>0,</a:t>
            </a:r>
            <a:r>
              <a:rPr lang="en-US" sz="5000" dirty="0" smtClean="0"/>
              <a:t>7 </a:t>
            </a:r>
            <a:r>
              <a:rPr lang="en-US" sz="5000" dirty="0"/>
              <a:t>× </a:t>
            </a:r>
            <a:r>
              <a:rPr lang="en-US" sz="5000" dirty="0" smtClean="0"/>
              <a:t>10 </a:t>
            </a:r>
            <a:endParaRPr lang="en-US" sz="5000" dirty="0"/>
          </a:p>
          <a:p>
            <a:endParaRPr lang="en-US" sz="5000" dirty="0"/>
          </a:p>
          <a:p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14348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19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0,7 × 10 </a:t>
            </a:r>
            <a:r>
              <a:rPr lang="en-US" sz="5000" dirty="0" smtClean="0"/>
              <a:t> </a:t>
            </a:r>
            <a:endParaRPr lang="en-US" sz="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072066" y="4714884"/>
                <a:ext cx="38204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19</a:t>
                </a:r>
                <a:r>
                  <a:rPr lang="en-US" sz="44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5400" dirty="0" smtClean="0"/>
                  <a:t> </a:t>
                </a:r>
                <a:r>
                  <a:rPr lang="en-US" sz="4800" dirty="0"/>
                  <a:t>57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i="1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4800" dirty="0"/>
                  <a:t> </a:t>
                </a:r>
                <a:endParaRPr lang="en-US" sz="50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066" y="4714884"/>
                <a:ext cx="382041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380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5720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</a:t>
            </a:r>
            <a:r>
              <a:rPr lang="en-US" sz="4400" dirty="0" smtClean="0">
                <a:solidFill>
                  <a:srgbClr val="FF0000"/>
                </a:solidFill>
              </a:rPr>
              <a:t>)  </a:t>
            </a:r>
            <a:r>
              <a:rPr lang="en-US" sz="5400" dirty="0" smtClean="0"/>
              <a:t>35 : 5</a:t>
            </a:r>
            <a:r>
              <a:rPr lang="en-US" sz="5400" dirty="0" smtClean="0">
                <a:solidFill>
                  <a:srgbClr val="FF0000"/>
                </a:solidFill>
              </a:rPr>
              <a:t>  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004048" y="4610090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20)</a:t>
                </a:r>
                <a:r>
                  <a:rPr lang="en-US" sz="5400" dirty="0" smtClean="0"/>
                  <a:t> </a:t>
                </a:r>
                <a:r>
                  <a:rPr lang="en-US" sz="4800" dirty="0" smtClean="0"/>
                  <a:t>59 </a:t>
                </a:r>
                <a14:m>
                  <m:oMath xmlns:m="http://schemas.openxmlformats.org/officeDocument/2006/math">
                    <m:r>
                      <a:rPr lang="fr-FR" sz="48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 dirty="0" smtClean="0"/>
                  <a:t>13</a:t>
                </a:r>
                <a:endParaRPr lang="en-US" sz="48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10090"/>
                <a:ext cx="388843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426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- FIN -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Bravo à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tous</a:t>
            </a:r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!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CrayonE" pitchFamily="2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l’exemple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Espace réservé du contenu 5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1752600" cy="2609850"/>
          </a:xfr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71744"/>
            <a:ext cx="4143372" cy="207168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285852" y="464344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 + 2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450057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…= 7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err="1"/>
              <a:t>Tu</a:t>
            </a:r>
            <a:r>
              <a:rPr lang="en-US" dirty="0"/>
              <a:t> auras </a:t>
            </a:r>
            <a:r>
              <a:rPr lang="en-US" dirty="0">
                <a:solidFill>
                  <a:srgbClr val="FF0000"/>
                </a:solidFill>
              </a:rPr>
              <a:t>30 </a:t>
            </a:r>
            <a:r>
              <a:rPr lang="en-US" dirty="0" err="1">
                <a:solidFill>
                  <a:srgbClr val="FF0000"/>
                </a:solidFill>
              </a:rPr>
              <a:t>secondes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 </a:t>
            </a:r>
            <a:r>
              <a:rPr lang="en-US" dirty="0" err="1"/>
              <a:t>calcul</a:t>
            </a:r>
            <a:r>
              <a:rPr lang="en-US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0298" y="4357694"/>
            <a:ext cx="3900486" cy="16144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dirty="0" err="1"/>
              <a:t>Prêts</a:t>
            </a:r>
            <a:r>
              <a:rPr lang="en-US" sz="8000" dirty="0"/>
              <a:t> ? …</a:t>
            </a:r>
          </a:p>
        </p:txBody>
      </p:sp>
      <p:pic>
        <p:nvPicPr>
          <p:cNvPr id="4" name="Image 3" descr="calcul me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928802"/>
            <a:ext cx="24288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4714884"/>
            <a:ext cx="3177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 </a:t>
            </a:r>
            <a:r>
              <a:rPr lang="en-US" sz="5400" dirty="0" smtClean="0"/>
              <a:t>78 </a:t>
            </a:r>
            <a:r>
              <a:rPr lang="en-US" sz="5400" dirty="0"/>
              <a:t>+ </a:t>
            </a:r>
            <a:r>
              <a:rPr lang="en-US" sz="5400" dirty="0" smtClean="0"/>
              <a:t>22 </a:t>
            </a:r>
            <a:endParaRPr lang="en-US" sz="5400" dirty="0"/>
          </a:p>
        </p:txBody>
      </p:sp>
      <p:sp>
        <p:nvSpPr>
          <p:cNvPr id="9" name="ZoneTexte 8"/>
          <p:cNvSpPr txBox="1"/>
          <p:nvPr/>
        </p:nvSpPr>
        <p:spPr>
          <a:xfrm>
            <a:off x="507206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 </a:t>
            </a:r>
            <a:r>
              <a:rPr lang="en-US" sz="5400" dirty="0" smtClean="0"/>
              <a:t>63 + 51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1774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2)</a:t>
                </a:r>
                <a:r>
                  <a:rPr lang="en-US" sz="4800" dirty="0" smtClean="0"/>
                  <a:t> </a:t>
                </a:r>
                <a:r>
                  <a:rPr lang="en-US" sz="5400" dirty="0" smtClean="0"/>
                  <a:t>59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5400" dirty="0" smtClean="0"/>
                  <a:t> 13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17747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637" t="-17763" r="-5758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860032" y="4643446"/>
                <a:ext cx="35696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2)</a:t>
                </a:r>
                <a:r>
                  <a:rPr lang="en-US" sz="5400" dirty="0" smtClean="0"/>
                  <a:t> </a:t>
                </a:r>
                <a:r>
                  <a:rPr lang="en-US" sz="5400" dirty="0" smtClean="0"/>
                  <a:t>413 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99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643446"/>
                <a:ext cx="356962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9044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39121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 </a:t>
                </a:r>
                <a:r>
                  <a:rPr lang="en-US" sz="5400" dirty="0" smtClean="0"/>
                  <a:t>57 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39121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532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</a:t>
                </a:r>
                <a:r>
                  <a:rPr lang="en-US" sz="5400" dirty="0" smtClean="0"/>
                  <a:t> </a:t>
                </a:r>
                <a:r>
                  <a:rPr lang="en-US" sz="5400" dirty="0" smtClean="0"/>
                  <a:t>3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5400" dirty="0" smtClean="0"/>
                  <a:t>… = 24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388843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8464" t="-17881" r="-3605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5536" y="4714884"/>
            <a:ext cx="3176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4)</a:t>
            </a:r>
            <a:r>
              <a:rPr lang="en-US" sz="4800" dirty="0" smtClean="0"/>
              <a:t> </a:t>
            </a:r>
            <a:r>
              <a:rPr lang="en-US" sz="5400" dirty="0" smtClean="0"/>
              <a:t>63 + 51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507206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4)</a:t>
            </a:r>
            <a:r>
              <a:rPr lang="en-US" sz="5400" dirty="0" smtClean="0"/>
              <a:t> </a:t>
            </a:r>
            <a:r>
              <a:rPr lang="en-US" sz="5400" dirty="0"/>
              <a:t>78 + 22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4714884"/>
            <a:ext cx="3105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5)</a:t>
            </a:r>
            <a:r>
              <a:rPr lang="en-US" sz="4800" dirty="0" smtClean="0"/>
              <a:t> </a:t>
            </a:r>
            <a:r>
              <a:rPr lang="en-US" sz="5400" dirty="0" smtClean="0"/>
              <a:t>4,2 +5,8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46434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5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</a:t>
            </a:r>
            <a:r>
              <a:rPr lang="en-US" sz="5400" dirty="0" smtClean="0"/>
              <a:t>12,3 + 15,6</a:t>
            </a:r>
            <a:endParaRPr lang="en-US" sz="5400" dirty="0"/>
          </a:p>
          <a:p>
            <a:r>
              <a:rPr lang="en-US" sz="54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273</Words>
  <Application>Microsoft Office PowerPoint</Application>
  <PresentationFormat>Affichage à l'écran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Concours de calcul mental</vt:lpstr>
      <vt:lpstr>Consignes:</vt:lpstr>
      <vt:lpstr>Regarde l’exemple:</vt:lpstr>
      <vt:lpstr>Tu auras 30 secondes par calcul.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- FIN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mental</dc:title>
  <dc:creator>Carole</dc:creator>
  <cp:lastModifiedBy>sony Cacoq</cp:lastModifiedBy>
  <cp:revision>53</cp:revision>
  <dcterms:created xsi:type="dcterms:W3CDTF">2016-03-13T19:30:57Z</dcterms:created>
  <dcterms:modified xsi:type="dcterms:W3CDTF">2022-03-06T17:05:14Z</dcterms:modified>
</cp:coreProperties>
</file>