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65" r:id="rId4"/>
    <p:sldId id="266" r:id="rId5"/>
    <p:sldId id="267" r:id="rId6"/>
    <p:sldId id="270" r:id="rId7"/>
    <p:sldId id="277" r:id="rId8"/>
    <p:sldId id="278" r:id="rId9"/>
  </p:sldIdLst>
  <p:sldSz cx="12192000" cy="6858000"/>
  <p:notesSz cx="6858000" cy="914400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771B35"/>
    <a:srgbClr val="AB4B64"/>
    <a:srgbClr val="92647F"/>
    <a:srgbClr val="985E8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Style moyen 1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115E3BE6-2963-CF57-8AA2-DBEAF16C622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4D63432-050B-5166-628F-07601398B45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2BD85C-42C6-4B65-8242-56648997547F}" type="datetimeFigureOut">
              <a:rPr lang="aa-ET" smtClean="0"/>
              <a:t>03/11/2024</a:t>
            </a:fld>
            <a:endParaRPr lang="aa-ET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E1DA67C-7CB6-E7E4-AF1B-9AC750F99D0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C068A7-8AB1-688D-0B6B-D0A663A68DA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E22BE-ECC0-467B-B355-E030AAA2A40B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7828093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0BD60-C7A5-4C16-B81A-CD42A8A824EB}" type="datetimeFigureOut">
              <a:rPr lang="aa-ET" smtClean="0"/>
              <a:t>03/11/2024</a:t>
            </a:fld>
            <a:endParaRPr lang="aa-ET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a-ET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1C3FC-D68E-4E59-9347-7F83259087D7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5235909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11C3FC-D68E-4E59-9347-7F83259087D7}" type="slidenum">
              <a:rPr lang="aa-ET" smtClean="0"/>
              <a:t>2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654628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4B3D4-D75E-40BF-B750-CCC8E8E29A0E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812076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CD0E3-2F42-4A49-AB08-0D6CC7DB44AA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414135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2D131-D7DD-42C2-AB97-364FCCE17619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77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FF1027-8C33-4905-B56C-940F830F7555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82933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09392-2BE6-4E44-BB2B-ED6A71E39B53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9383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A23FB-52F7-4B14-A330-20271EA1FC37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231380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3308-E37E-48C2-95CE-5027B5038A4E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03962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9F4A1B-AD28-42BD-B953-F7D6D5A75207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739478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2826-97EF-4FD8-B40B-7876BFCD35BB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918677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3C97D-55D2-47CF-B1CA-3E5CFDF502CB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20658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EEA1E-5280-4E23-ABD8-9794458A309E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6549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C4DB4-F0B9-46E6-BF4A-5D9E087523CF}" type="datetime1">
              <a:rPr lang="aa-ET" smtClean="0"/>
              <a:t>03/11/2024</a:t>
            </a:fld>
            <a:endParaRPr lang="aa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500327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EEDDE-0217-40E8-8E04-F06A2C59D7BB}" type="datetime1">
              <a:rPr lang="aa-ET" smtClean="0"/>
              <a:t>03/11/2024</a:t>
            </a:fld>
            <a:endParaRPr lang="aa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663335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27245-4DA4-44D8-995C-14AB6D1215BF}" type="datetime1">
              <a:rPr lang="aa-ET" smtClean="0"/>
              <a:t>03/11/2024</a:t>
            </a:fld>
            <a:endParaRPr lang="aa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5214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4BD1F-16AF-40C4-968A-521EDD8F9A79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83912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3DCC2-CFA0-4EF1-87D6-B8F92A0B06AC}" type="datetime1">
              <a:rPr lang="aa-ET" smtClean="0"/>
              <a:t>03/11/2024</a:t>
            </a:fld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135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FE926-7F7E-4481-8EBE-5B7EB0296820}" type="datetime1">
              <a:rPr lang="aa-ET" smtClean="0"/>
              <a:t>03/11/2024</a:t>
            </a:fld>
            <a:endParaRPr lang="aa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Semaine des mathématiques 2023 - Académidie de Guyane</a:t>
            </a:r>
            <a:endParaRPr lang="aa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780E13-C0DE-4D4A-B2CF-6669D19498F9}" type="slidenum">
              <a:rPr lang="aa-ET" smtClean="0"/>
              <a:t>‹N°›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67534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" y="-1"/>
            <a:ext cx="4665424" cy="256757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21" t="5705" r="20042" b="16034"/>
          <a:stretch/>
        </p:blipFill>
        <p:spPr>
          <a:xfrm>
            <a:off x="1920240" y="1577340"/>
            <a:ext cx="4186280" cy="4960620"/>
          </a:xfrm>
          <a:prstGeom prst="rect">
            <a:avLst/>
          </a:prstGeom>
        </p:spPr>
      </p:pic>
      <p:sp>
        <p:nvSpPr>
          <p:cNvPr id="6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 txBox="1">
            <a:spLocks/>
          </p:cNvSpPr>
          <p:nvPr/>
        </p:nvSpPr>
        <p:spPr>
          <a:xfrm>
            <a:off x="4232000" y="1577340"/>
            <a:ext cx="84857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Semaine des mathématiques</a:t>
            </a:r>
          </a:p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Du 13 au 20 </a:t>
            </a:r>
            <a:r>
              <a:rPr lang="fr-FR" sz="6000" b="1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ush Script MT" panose="03060802040406070304" pitchFamily="66" charset="0"/>
              </a:rPr>
              <a:t>mars 2024 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ush Script MT" panose="03060802040406070304" pitchFamily="66" charset="0"/>
            </a:endParaRPr>
          </a:p>
        </p:txBody>
      </p:sp>
      <p:pic>
        <p:nvPicPr>
          <p:cNvPr id="3" name="Image 2" descr="Une image contenant texte, capture d’écran, balle, conception&#10;&#10;Description générée automatiquement">
            <a:extLst>
              <a:ext uri="{FF2B5EF4-FFF2-40B4-BE49-F238E27FC236}">
                <a16:creationId xmlns:a16="http://schemas.microsoft.com/office/drawing/2014/main" id="{EA574F83-BE14-5B87-0759-4C83470F30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3435" y="3762223"/>
            <a:ext cx="4481790" cy="24504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70C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55434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Une image contenant smiley, émoticône, clipart, dessin humoristique">
            <a:extLst>
              <a:ext uri="{FF2B5EF4-FFF2-40B4-BE49-F238E27FC236}">
                <a16:creationId xmlns:a16="http://schemas.microsoft.com/office/drawing/2014/main" id="{F3131CB9-6B04-257D-C016-0133B07A622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137" y="1557857"/>
            <a:ext cx="3676963" cy="3606553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509" y="5300143"/>
            <a:ext cx="8419752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Niveaux 6</a:t>
            </a:r>
            <a:r>
              <a:rPr lang="fr-FR" sz="60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et 5</a:t>
            </a:r>
            <a:r>
              <a:rPr lang="fr-FR" sz="6000" b="1" baseline="30000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ème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 txBox="1">
            <a:spLocks/>
          </p:cNvSpPr>
          <p:nvPr/>
        </p:nvSpPr>
        <p:spPr>
          <a:xfrm>
            <a:off x="1435509" y="232294"/>
            <a:ext cx="1025504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5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 Essayer c’est  déjà réussir ! »</a:t>
            </a:r>
            <a:endParaRPr lang="aa-ET" sz="5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99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1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7A35235D-F755-34D3-62D7-8A1886E007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4895" y="1501775"/>
            <a:ext cx="4209040" cy="3327400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39F09562-FBCC-EA53-F1B3-69209B4C35EA}"/>
              </a:ext>
            </a:extLst>
          </p:cNvPr>
          <p:cNvSpPr txBox="1"/>
          <p:nvPr/>
        </p:nvSpPr>
        <p:spPr>
          <a:xfrm flipH="1">
            <a:off x="1104900" y="2138238"/>
            <a:ext cx="6134100" cy="1770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10 élèves participent à une course.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A l’arrivée, il y a 2 fois plus de coureurs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devant Mathilde que derrière elle.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ADADAA34-379D-A593-561B-1D2BAD46D867}"/>
              </a:ext>
            </a:extLst>
          </p:cNvPr>
          <p:cNvSpPr txBox="1"/>
          <p:nvPr/>
        </p:nvSpPr>
        <p:spPr>
          <a:xfrm>
            <a:off x="3352799" y="5490091"/>
            <a:ext cx="7705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A quelle place Mathilde est-elle arrivée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0510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2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836294" y="1530129"/>
            <a:ext cx="6260456" cy="3780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Voici les activités sportives des élèves d’une classe : </a:t>
            </a:r>
            <a:endParaRPr lang="fr-FR" sz="2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parmi les 15 élèves qui jouent au football,7  jouent aussi au tennis</a:t>
            </a:r>
            <a:endParaRPr lang="fr-FR" sz="2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- parmi les 13 élèves qui jouent au tennis,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  7 jouent aussi au football </a:t>
            </a:r>
            <a:endParaRPr lang="fr-FR" sz="22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- 9 élèves ne jouent à aucun de ces deux sports.</a:t>
            </a:r>
            <a:r>
              <a:rPr lang="fr-FR" sz="2200" b="1" i="1" dirty="0">
                <a:solidFill>
                  <a:srgbClr val="A50021"/>
                </a:solidFill>
              </a:rPr>
              <a:t> </a:t>
            </a:r>
            <a:endParaRPr lang="fr-FR" sz="2200" b="1" dirty="0"/>
          </a:p>
          <a:p>
            <a:pPr algn="just"/>
            <a:endParaRPr lang="fr-FR" dirty="0">
              <a:solidFill>
                <a:srgbClr val="0070C0"/>
              </a:solidFill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00B9AAE-1696-BF36-E4B0-B28D8FB156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93" y="1623888"/>
            <a:ext cx="4977748" cy="32910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A6C9102-6988-C096-DA45-FD07A250F4EE}"/>
              </a:ext>
            </a:extLst>
          </p:cNvPr>
          <p:cNvSpPr txBox="1"/>
          <p:nvPr/>
        </p:nvSpPr>
        <p:spPr>
          <a:xfrm>
            <a:off x="1647825" y="5471208"/>
            <a:ext cx="9353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Combien y a-t-il d’élèves dans cette classe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6622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3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58D47A43-C7E7-3302-BE47-3A4543E9D243}"/>
              </a:ext>
            </a:extLst>
          </p:cNvPr>
          <p:cNvSpPr txBox="1"/>
          <p:nvPr/>
        </p:nvSpPr>
        <p:spPr>
          <a:xfrm>
            <a:off x="5648325" y="1684258"/>
            <a:ext cx="5861319" cy="3489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Xavier, Yannick et Zoé sont trois amis. 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Ils décident d’utiliser leurs économies  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afin de partir supporter les sportifs  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français pendant les Jeux Olympiques.  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Ils font les comptes : 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omic Sans MS" panose="030F0702030302020204" pitchFamily="66" charset="0"/>
              <a:buChar char="-"/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Xavier et Yannick ont 1 200 €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Comic Sans MS" panose="030F0702030302020204" pitchFamily="66" charset="0"/>
              <a:buChar char="-"/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Xavier et Zoé ont 1 400 €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Comic Sans MS" panose="030F0702030302020204" pitchFamily="66" charset="0"/>
              <a:buChar char="-"/>
              <a:tabLst>
                <a:tab pos="1288415" algn="l"/>
              </a:tabLs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Yannick et Zoé ont 1 600 €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 descr="Une image contenant clipart, dessin, cochon, illustration">
            <a:extLst>
              <a:ext uri="{FF2B5EF4-FFF2-40B4-BE49-F238E27FC236}">
                <a16:creationId xmlns:a16="http://schemas.microsoft.com/office/drawing/2014/main" id="{AC30AC56-F024-50EB-757F-5CAC85C698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66" y="1731106"/>
            <a:ext cx="4162284" cy="3395787"/>
          </a:xfrm>
          <a:prstGeom prst="rect">
            <a:avLst/>
          </a:prstGeom>
          <a:noFill/>
          <a:ln w="38100">
            <a:solidFill>
              <a:srgbClr val="FF3399"/>
            </a:solidFill>
          </a:ln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C31CEBA8-2ABF-61F1-56DC-5E60241F8B74}"/>
              </a:ext>
            </a:extLst>
          </p:cNvPr>
          <p:cNvSpPr txBox="1"/>
          <p:nvPr/>
        </p:nvSpPr>
        <p:spPr>
          <a:xfrm>
            <a:off x="1276350" y="5328569"/>
            <a:ext cx="1023329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A combien s’élèverait la somme totale si les trois amis mettaient en commun leurs économies respectives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74628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4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D112DB58-8DE5-8001-D6E7-54FBD580811D}"/>
              </a:ext>
            </a:extLst>
          </p:cNvPr>
          <p:cNvSpPr txBox="1"/>
          <p:nvPr/>
        </p:nvSpPr>
        <p:spPr>
          <a:xfrm>
            <a:off x="2748237" y="1304925"/>
            <a:ext cx="7115175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Un ballon de football possède 32 faces.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Parmi ces faces : 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Comic Sans MS" panose="030F0702030302020204" pitchFamily="66" charset="0"/>
              <a:buChar char="-"/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20 sont des hexagones (en blanc)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Comic Sans MS" panose="030F0702030302020204" pitchFamily="66" charset="0"/>
              <a:buChar char="-"/>
            </a:pPr>
            <a:r>
              <a:rPr lang="fr-FR" sz="2200" b="1" kern="100" dirty="0"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12 sont des pentagones (en noir)</a:t>
            </a:r>
            <a:endParaRPr lang="fr-FR" sz="2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84BE33C8-1A29-13A0-CE5B-CEE812D9797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1880" y="3721179"/>
            <a:ext cx="1443990" cy="146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Image 36" descr="Une image contenant football, balle, ballon de foot&#10;&#10;Description générée automatiquement">
            <a:extLst>
              <a:ext uri="{FF2B5EF4-FFF2-40B4-BE49-F238E27FC236}">
                <a16:creationId xmlns:a16="http://schemas.microsoft.com/office/drawing/2014/main" id="{DE491961-6175-1F0D-6B56-416D4500BC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4527" y="3768805"/>
            <a:ext cx="1425869" cy="1460499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ZoneTexte 37">
            <a:extLst>
              <a:ext uri="{FF2B5EF4-FFF2-40B4-BE49-F238E27FC236}">
                <a16:creationId xmlns:a16="http://schemas.microsoft.com/office/drawing/2014/main" id="{5AAC4B9B-08BA-49CD-27FB-05E9CCD6AB5E}"/>
              </a:ext>
            </a:extLst>
          </p:cNvPr>
          <p:cNvSpPr txBox="1"/>
          <p:nvPr/>
        </p:nvSpPr>
        <p:spPr>
          <a:xfrm>
            <a:off x="1895475" y="5449138"/>
            <a:ext cx="894397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Quel est le nombre de sommets d’un ballon de football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8945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5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B366E5E-998A-D081-0642-BA0322AF5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891499"/>
              </p:ext>
            </p:extLst>
          </p:nvPr>
        </p:nvGraphicFramePr>
        <p:xfrm>
          <a:off x="4772025" y="2072956"/>
          <a:ext cx="7143750" cy="27169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43750">
                  <a:extLst>
                    <a:ext uri="{9D8B030D-6E8A-4147-A177-3AD203B41FA5}">
                      <a16:colId xmlns:a16="http://schemas.microsoft.com/office/drawing/2014/main" val="3636560776"/>
                    </a:ext>
                  </a:extLst>
                </a:gridCol>
              </a:tblGrid>
              <a:tr h="253733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400" kern="100" dirty="0">
                          <a:effectLst/>
                        </a:rPr>
                        <a:t> </a:t>
                      </a:r>
                      <a:endParaRPr lang="fr-FR" sz="1000" kern="100" dirty="0">
                        <a:effectLst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Pendant la pause déjeuner, les surveillants du collège ont décidé de proposer aux élèves demi-pensionnaires une initiation à la pétanque.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Pour cela, ils réalisent un bac à sable dans un terrain rectangulaire ayant un périmètre de 24 m. 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  <a:tabLst>
                          <a:tab pos="1288415" algn="l"/>
                        </a:tabLst>
                      </a:pP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On sait que la longueur de ce terrain de pétanque est égale au triple de sa largeur.</a:t>
                      </a:r>
                      <a:endParaRPr lang="fr-FR" sz="2200" kern="100" dirty="0">
                        <a:solidFill>
                          <a:schemeClr val="tx1"/>
                        </a:solidFill>
                        <a:effectLst/>
                        <a:latin typeface="Comic Sans MS" panose="030F0702030302020204" pitchFamily="66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1122" marR="6112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811780"/>
                  </a:ext>
                </a:extLst>
              </a:tr>
            </a:tbl>
          </a:graphicData>
        </a:graphic>
      </p:graphicFrame>
      <p:pic>
        <p:nvPicPr>
          <p:cNvPr id="10" name="Image 9" descr="Une image contenant habits, chaussures, garçon, personne&#10;&#10;Description générée automatiquement">
            <a:extLst>
              <a:ext uri="{FF2B5EF4-FFF2-40B4-BE49-F238E27FC236}">
                <a16:creationId xmlns:a16="http://schemas.microsoft.com/office/drawing/2014/main" id="{A32F1FAA-FBC4-86AB-03CA-625A099F4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92" y="1619001"/>
            <a:ext cx="3681289" cy="361999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</p:pic>
      <p:sp>
        <p:nvSpPr>
          <p:cNvPr id="11" name="ZoneTexte 10">
            <a:extLst>
              <a:ext uri="{FF2B5EF4-FFF2-40B4-BE49-F238E27FC236}">
                <a16:creationId xmlns:a16="http://schemas.microsoft.com/office/drawing/2014/main" id="{502DD256-8A22-3B7F-CC1B-6938E2A1B64C}"/>
              </a:ext>
            </a:extLst>
          </p:cNvPr>
          <p:cNvSpPr txBox="1"/>
          <p:nvPr/>
        </p:nvSpPr>
        <p:spPr>
          <a:xfrm>
            <a:off x="1266826" y="5672324"/>
            <a:ext cx="1092517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Calculer les dimensions (longueur et largeur) de ce terrain de pétanque.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66553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A3BB95-862F-9A5F-C541-A95004CA1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8237" y="298325"/>
            <a:ext cx="6480170" cy="1325563"/>
          </a:xfrm>
        </p:spPr>
        <p:txBody>
          <a:bodyPr>
            <a:noAutofit/>
          </a:bodyPr>
          <a:lstStyle/>
          <a:p>
            <a:pPr algn="ctr"/>
            <a:r>
              <a:rPr lang="fr-FR" sz="6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Enigme 6</a:t>
            </a:r>
            <a:endParaRPr lang="aa-ET" sz="6000" b="1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6692289" y="6492875"/>
            <a:ext cx="5499711" cy="365125"/>
          </a:xfrm>
        </p:spPr>
        <p:txBody>
          <a:bodyPr/>
          <a:lstStyle/>
          <a:p>
            <a:r>
              <a:rPr lang="fr-FR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Semaine des mathématiques 2024 - Académie de Guyane</a:t>
            </a:r>
            <a:endParaRPr lang="aa-ET" sz="14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9" name="Tableau 8">
            <a:extLst>
              <a:ext uri="{FF2B5EF4-FFF2-40B4-BE49-F238E27FC236}">
                <a16:creationId xmlns:a16="http://schemas.microsoft.com/office/drawing/2014/main" id="{6B366E5E-998A-D081-0642-BA0322AF50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7397605"/>
              </p:ext>
            </p:extLst>
          </p:nvPr>
        </p:nvGraphicFramePr>
        <p:xfrm>
          <a:off x="885825" y="1501251"/>
          <a:ext cx="7000765" cy="5717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00765">
                  <a:extLst>
                    <a:ext uri="{9D8B030D-6E8A-4147-A177-3AD203B41FA5}">
                      <a16:colId xmlns:a16="http://schemas.microsoft.com/office/drawing/2014/main" val="3636560776"/>
                    </a:ext>
                  </a:extLst>
                </a:gridCol>
              </a:tblGrid>
              <a:tr h="5717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200" b="1" kern="12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  <a:ea typeface="+mn-ea"/>
                          <a:cs typeface="+mn-cs"/>
                        </a:rPr>
                        <a:t>Lucas a oublié le code du casier de son vestiaire.</a:t>
                      </a:r>
                      <a:r>
                        <a:rPr lang="fr-FR" sz="2200" kern="100" dirty="0">
                          <a:solidFill>
                            <a:schemeClr val="tx1"/>
                          </a:solidFill>
                          <a:effectLst/>
                          <a:latin typeface="Comic Sans MS" panose="030F0702030302020204" pitchFamily="66" charset="0"/>
                        </a:rPr>
                        <a:t> </a:t>
                      </a:r>
                    </a:p>
                  </a:txBody>
                  <a:tcPr marL="61122" marR="61122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4811780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502DD256-8A22-3B7F-CC1B-6938E2A1B64C}"/>
              </a:ext>
            </a:extLst>
          </p:cNvPr>
          <p:cNvSpPr txBox="1"/>
          <p:nvPr/>
        </p:nvSpPr>
        <p:spPr>
          <a:xfrm>
            <a:off x="2591069" y="5555479"/>
            <a:ext cx="64388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kern="100" dirty="0">
                <a:solidFill>
                  <a:srgbClr val="0070C0"/>
                </a:solidFill>
                <a:effectLst/>
                <a:latin typeface="Comic Sans MS" panose="030F0702030302020204" pitchFamily="66" charset="0"/>
                <a:ea typeface="Aptos" panose="020B0004020202020204" pitchFamily="34" charset="0"/>
                <a:cs typeface="Arial" panose="020B0604020202020204" pitchFamily="34" charset="0"/>
              </a:rPr>
              <a:t>Quel est le code du casier de Lucas ?</a:t>
            </a:r>
            <a:endParaRPr lang="fr-FR" sz="2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endParaRPr lang="fr-FR" dirty="0"/>
          </a:p>
        </p:txBody>
      </p:sp>
      <p:pic>
        <p:nvPicPr>
          <p:cNvPr id="3" name="Image 2" descr="Une image contenant texte, Police, capture d’écran, algèbre&#10;&#10;Description générée automatiquement">
            <a:extLst>
              <a:ext uri="{FF2B5EF4-FFF2-40B4-BE49-F238E27FC236}">
                <a16:creationId xmlns:a16="http://schemas.microsoft.com/office/drawing/2014/main" id="{21349566-2445-14A7-35AC-79B14ED5A0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8321" y="2914411"/>
            <a:ext cx="4940425" cy="2442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 descr="Une image contenant conception, mémoire flash&#10;&#10;Description générée automatiquement">
            <a:extLst>
              <a:ext uri="{FF2B5EF4-FFF2-40B4-BE49-F238E27FC236}">
                <a16:creationId xmlns:a16="http://schemas.microsoft.com/office/drawing/2014/main" id="{70B01F34-BC4D-F6C6-5BF0-1DE22AECA6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932" y="1997504"/>
            <a:ext cx="1949450" cy="82931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8D87DC75-2176-453C-32D2-15634D6BCBC4}"/>
              </a:ext>
            </a:extLst>
          </p:cNvPr>
          <p:cNvSpPr txBox="1"/>
          <p:nvPr/>
        </p:nvSpPr>
        <p:spPr>
          <a:xfrm>
            <a:off x="2591069" y="3834069"/>
            <a:ext cx="25431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b="1" dirty="0">
                <a:latin typeface="Comic Sans MS" panose="030F0702030302020204" pitchFamily="66" charset="0"/>
              </a:rPr>
              <a:t>On sait que :</a:t>
            </a:r>
          </a:p>
        </p:txBody>
      </p:sp>
    </p:spTree>
    <p:extLst>
      <p:ext uri="{BB962C8B-B14F-4D97-AF65-F5344CB8AC3E}">
        <p14:creationId xmlns:p14="http://schemas.microsoft.com/office/powerpoint/2010/main" val="588105395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4621</TotalTime>
  <Words>386</Words>
  <Application>Microsoft Office PowerPoint</Application>
  <PresentationFormat>Grand écran</PresentationFormat>
  <Paragraphs>50</Paragraphs>
  <Slides>8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6" baseType="lpstr">
      <vt:lpstr>Aptos</vt:lpstr>
      <vt:lpstr>Arial</vt:lpstr>
      <vt:lpstr>Brush Script MT</vt:lpstr>
      <vt:lpstr>Calibri</vt:lpstr>
      <vt:lpstr>Century Gothic</vt:lpstr>
      <vt:lpstr>Comic Sans MS</vt:lpstr>
      <vt:lpstr>Wingdings 3</vt:lpstr>
      <vt:lpstr>Brin</vt:lpstr>
      <vt:lpstr>Présentation PowerPoint</vt:lpstr>
      <vt:lpstr>Niveaux 6ème et 5ème</vt:lpstr>
      <vt:lpstr>Enigme 1</vt:lpstr>
      <vt:lpstr>Enigme 2</vt:lpstr>
      <vt:lpstr>Enigme 3</vt:lpstr>
      <vt:lpstr>Enigme 4</vt:lpstr>
      <vt:lpstr>Enigme 5</vt:lpstr>
      <vt:lpstr>Enigme 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Cindy</dc:creator>
  <cp:lastModifiedBy>armelle marmot Libri</cp:lastModifiedBy>
  <cp:revision>62</cp:revision>
  <dcterms:created xsi:type="dcterms:W3CDTF">2022-09-27T12:03:19Z</dcterms:created>
  <dcterms:modified xsi:type="dcterms:W3CDTF">2024-03-11T08:16:56Z</dcterms:modified>
</cp:coreProperties>
</file>