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7" autoAdjust="0"/>
    <p:restoredTop sz="94660"/>
  </p:normalViewPr>
  <p:slideViewPr>
    <p:cSldViewPr>
      <p:cViewPr varScale="1">
        <p:scale>
          <a:sx n="87" d="100"/>
          <a:sy n="87" d="100"/>
        </p:scale>
        <p:origin x="-14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5D832-5FC5-45DE-B60F-06218E503342}" type="datetimeFigureOut">
              <a:rPr lang="fr-FR" smtClean="0"/>
              <a:pPr/>
              <a:t>13/03/2022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44A7F-C5FC-4ED1-B9DE-D21AA661ED3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Concours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de </a:t>
            </a:r>
            <a:r>
              <a:rPr lang="en-US" sz="5400" b="1" dirty="0" err="1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calcul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mental </a:t>
            </a:r>
            <a:r>
              <a:rPr lang="en-US" sz="5400" b="1" dirty="0" smtClean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                                     La </a:t>
            </a:r>
            <a:r>
              <a:rPr lang="en-US" sz="5400" b="1" dirty="0">
                <a:solidFill>
                  <a:schemeClr val="accent2">
                    <a:lumMod val="50000"/>
                  </a:schemeClr>
                </a:solidFill>
                <a:latin typeface="CrayonE" pitchFamily="2" charset="0"/>
              </a:rPr>
              <a:t>finale       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6944816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CM1-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CM2 - 6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è</a:t>
            </a:r>
            <a:r>
              <a:rPr lang="en-US" baseline="30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Semaine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athématiques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2021- 2022 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 descr="logo college-a-bouyer-d-angoma-20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03" y="214289"/>
            <a:ext cx="6074676" cy="24688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38582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23528" y="4643446"/>
            <a:ext cx="33513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6)</a:t>
            </a:r>
            <a:r>
              <a:rPr lang="en-US" sz="5400" dirty="0" smtClean="0"/>
              <a:t> 8009 + 1 </a:t>
            </a:r>
            <a:endParaRPr lang="en-US" sz="5400" dirty="0"/>
          </a:p>
        </p:txBody>
      </p:sp>
      <p:sp>
        <p:nvSpPr>
          <p:cNvPr id="5" name="ZoneTexte 4"/>
          <p:cNvSpPr txBox="1"/>
          <p:nvPr/>
        </p:nvSpPr>
        <p:spPr>
          <a:xfrm>
            <a:off x="4716016" y="4643446"/>
            <a:ext cx="3286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6) </a:t>
            </a:r>
            <a:r>
              <a:rPr lang="en-US" sz="5400" dirty="0"/>
              <a:t>7,6 + 2,4 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251520" y="4714884"/>
                <a:ext cx="345638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7)</a:t>
                </a:r>
                <a:r>
                  <a:rPr lang="en-US" sz="5400" dirty="0" smtClean="0"/>
                  <a:t> </a:t>
                </a:r>
                <a:r>
                  <a:rPr lang="en-US" sz="5400" dirty="0"/>
                  <a:t>4</a:t>
                </a:r>
                <a:r>
                  <a:rPr lang="en-US" sz="5400" dirty="0" smtClean="0"/>
                  <a:t>7</a:t>
                </a:r>
                <a14:m>
                  <m:oMath xmlns:m="http://schemas.openxmlformats.org/officeDocument/2006/math">
                    <m:r>
                      <a:rPr lang="fr-FR" sz="5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en-US" sz="5400" dirty="0" smtClean="0"/>
                  <a:t> </a:t>
                </a:r>
                <a:endParaRPr lang="en-US" sz="5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14884"/>
                <a:ext cx="345638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347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355976" y="4660457"/>
            <a:ext cx="43559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7)</a:t>
            </a:r>
            <a:r>
              <a:rPr lang="en-US" sz="5400" dirty="0"/>
              <a:t> </a:t>
            </a:r>
            <a:r>
              <a:rPr lang="en-US" sz="5400" dirty="0" smtClean="0"/>
              <a:t>La </a:t>
            </a:r>
            <a:r>
              <a:rPr lang="en-US" sz="5400" dirty="0" err="1"/>
              <a:t>moitié</a:t>
            </a:r>
            <a:r>
              <a:rPr lang="en-US" sz="5400" dirty="0"/>
              <a:t> de </a:t>
            </a:r>
            <a:r>
              <a:rPr lang="en-US" sz="5400" dirty="0" smtClean="0"/>
              <a:t>15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618" y="764704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8773" y="1972501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23528" y="4714884"/>
                <a:ext cx="356586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8)</a:t>
                </a:r>
                <a:r>
                  <a:rPr lang="en-US" sz="5400" dirty="0" smtClean="0"/>
                  <a:t> </a:t>
                </a:r>
                <a14:m>
                  <m:oMath xmlns:m="http://schemas.openxmlformats.org/officeDocument/2006/math">
                    <m:r>
                      <a:rPr lang="fr-FR" sz="5400" b="0" i="0" smtClean="0">
                        <a:latin typeface="Cambria Math"/>
                        <a:ea typeface="Cambria Math"/>
                      </a:rPr>
                      <m:t>10−3,5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14884"/>
                <a:ext cx="3565863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7692" t="-6579" b="-322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716016" y="4643446"/>
            <a:ext cx="3604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8)</a:t>
            </a:r>
            <a:r>
              <a:rPr lang="en-US" sz="5400" dirty="0" smtClean="0"/>
              <a:t> </a:t>
            </a:r>
            <a:r>
              <a:rPr lang="en-US" sz="5400" dirty="0"/>
              <a:t> </a:t>
            </a:r>
            <a:r>
              <a:rPr lang="en-US" sz="5400" dirty="0" smtClean="0"/>
              <a:t>8009 </a:t>
            </a:r>
            <a:r>
              <a:rPr lang="en-US" sz="5400" dirty="0"/>
              <a:t>+ 1 </a:t>
            </a: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66574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282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07504" y="4714884"/>
                <a:ext cx="403526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9) </a:t>
                </a:r>
                <a:r>
                  <a:rPr lang="en-US" sz="4800" dirty="0" smtClean="0"/>
                  <a:t>6</a:t>
                </a:r>
                <a14:m>
                  <m:oMath xmlns:m="http://schemas.openxmlformats.org/officeDocument/2006/math">
                    <m:r>
                      <a:rPr lang="fr-FR" sz="48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8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800" b="0" i="1" smtClean="0">
                        <a:latin typeface="Cambria Math"/>
                        <a:ea typeface="Cambria Math"/>
                      </a:rPr>
                      <m:t>…=48</m:t>
                    </m:r>
                  </m:oMath>
                </a14:m>
                <a:r>
                  <a:rPr lang="en-US" sz="4800" dirty="0" smtClean="0"/>
                  <a:t> </a:t>
                </a:r>
                <a:endParaRPr lang="en-US" sz="48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14884"/>
                <a:ext cx="4035266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6949" t="-16058" b="-3795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716016" y="4643446"/>
                <a:ext cx="316835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9)</a:t>
                </a:r>
                <a:r>
                  <a:rPr lang="en-US" sz="5400" dirty="0"/>
                  <a:t> 47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10</m:t>
                    </m:r>
                  </m:oMath>
                </a14:m>
                <a:r>
                  <a:rPr lang="en-US" sz="5400" dirty="0"/>
                  <a:t> </a:t>
                </a:r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4643446"/>
                <a:ext cx="3168352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0405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1684469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-18149" y="4707066"/>
            <a:ext cx="4374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10)</a:t>
            </a:r>
            <a:r>
              <a:rPr lang="en-US" sz="4800" dirty="0"/>
              <a:t> Le double </a:t>
            </a:r>
            <a:r>
              <a:rPr lang="en-US" sz="4800" dirty="0" smtClean="0"/>
              <a:t>de </a:t>
            </a:r>
            <a:r>
              <a:rPr lang="en-US" sz="4800" dirty="0" smtClean="0"/>
              <a:t>13 </a:t>
            </a:r>
            <a:endParaRPr lang="en-US" sz="5000" dirty="0"/>
          </a:p>
        </p:txBody>
      </p:sp>
      <p:sp>
        <p:nvSpPr>
          <p:cNvPr id="5" name="ZoneTexte 4"/>
          <p:cNvSpPr txBox="1"/>
          <p:nvPr/>
        </p:nvSpPr>
        <p:spPr>
          <a:xfrm>
            <a:off x="4825106" y="4643446"/>
            <a:ext cx="39233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10)</a:t>
            </a:r>
            <a:r>
              <a:rPr lang="en-US" sz="5400" dirty="0" smtClean="0"/>
              <a:t> </a:t>
            </a:r>
            <a:r>
              <a:rPr lang="en-US" sz="4800" dirty="0"/>
              <a:t>12,3 + 13,7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endParaRPr lang="en-US" sz="50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44509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07504" y="4643446"/>
                <a:ext cx="352839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11)</a:t>
                </a:r>
                <a:r>
                  <a:rPr lang="en-US" sz="5400" dirty="0" smtClean="0"/>
                  <a:t> </a:t>
                </a:r>
                <a:r>
                  <a:rPr lang="en-US" sz="5000" dirty="0" smtClean="0"/>
                  <a:t>523</a:t>
                </a:r>
                <a:r>
                  <a:rPr lang="fr-FR" sz="50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sz="500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sz="50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5000" dirty="0" smtClean="0"/>
                  <a:t>67 </a:t>
                </a:r>
                <a:endParaRPr lang="en-US" sz="5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643446"/>
                <a:ext cx="352839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7093" t="-10596" r="-10035" b="-3443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5000628" y="4643446"/>
                <a:ext cx="338779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11)</a:t>
                </a:r>
                <a:r>
                  <a:rPr lang="en-US" sz="5400" dirty="0" smtClean="0"/>
                  <a:t>  </a:t>
                </a:r>
                <a:r>
                  <a:rPr lang="en-US" sz="5400" dirty="0"/>
                  <a:t>100</a:t>
                </a:r>
                <a:r>
                  <a:rPr lang="en-US" sz="5400" dirty="0" smtClean="0"/>
                  <a:t> </a:t>
                </a:r>
                <a14:m>
                  <m:oMath xmlns:m="http://schemas.openxmlformats.org/officeDocument/2006/math">
                    <m:r>
                      <a:rPr lang="en-US" sz="540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5400" b="0" i="1" dirty="0" smtClean="0">
                        <a:latin typeface="Cambria Math"/>
                        <a:ea typeface="Cambria Math"/>
                      </a:rPr>
                      <m:t>: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4</m:t>
                    </m:r>
                  </m:oMath>
                </a14:m>
                <a:endParaRPr lang="en-US" sz="5400" dirty="0" smtClean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8" y="4643446"/>
                <a:ext cx="3387796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7194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66574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5681" y="1900493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79512" y="4714884"/>
            <a:ext cx="2990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12)</a:t>
            </a:r>
            <a:r>
              <a:rPr lang="en-US" sz="5400" dirty="0" smtClean="0"/>
              <a:t> </a:t>
            </a:r>
            <a:r>
              <a:rPr lang="en-US" sz="5400" dirty="0" smtClean="0"/>
              <a:t> </a:t>
            </a:r>
            <a:r>
              <a:rPr lang="en-US" sz="5000" dirty="0" smtClean="0"/>
              <a:t>60</a:t>
            </a:r>
            <a:r>
              <a:rPr lang="en-US" sz="5000" dirty="0" smtClean="0"/>
              <a:t> </a:t>
            </a:r>
            <a:r>
              <a:rPr lang="en-US" sz="5000" dirty="0" smtClean="0"/>
              <a:t>: </a:t>
            </a:r>
            <a:r>
              <a:rPr lang="en-US" sz="5000" dirty="0" smtClean="0"/>
              <a:t>3 </a:t>
            </a:r>
            <a:endParaRPr lang="en-US" sz="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3923927" y="4643446"/>
                <a:ext cx="511256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12</a:t>
                </a:r>
                <a:r>
                  <a:rPr lang="en-US" sz="44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5400" dirty="0"/>
                  <a:t> </a:t>
                </a:r>
                <a:r>
                  <a:rPr lang="en-US" sz="4800" dirty="0"/>
                  <a:t>23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800" i="1">
                        <a:latin typeface="Cambria Math"/>
                        <a:ea typeface="Cambria Math"/>
                      </a:rPr>
                      <m:t>…=2300</m:t>
                    </m:r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7" y="4643446"/>
                <a:ext cx="5112569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4893" t="-7285" b="-3245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36712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9888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07504" y="4624576"/>
            <a:ext cx="39080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13) </a:t>
            </a:r>
            <a:r>
              <a:rPr lang="en-US" sz="4800" dirty="0" smtClean="0"/>
              <a:t>10,5 + 0,45</a:t>
            </a:r>
            <a:endParaRPr lang="en-US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4643438" y="4509120"/>
            <a:ext cx="38169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13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7641 + 59  </a:t>
            </a:r>
            <a:endParaRPr lang="en-US" sz="4800" dirty="0" smtClean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05273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7774" y="4758243"/>
                <a:ext cx="406016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14)</a:t>
                </a:r>
                <a14:m>
                  <m:oMath xmlns:m="http://schemas.openxmlformats.org/officeDocument/2006/math">
                    <m:r>
                      <a:rPr lang="fr-FR" sz="4800" b="0" i="0" smtClean="0">
                        <a:latin typeface="Cambria Math"/>
                        <a:ea typeface="Cambria Math"/>
                      </a:rPr>
                      <m:t>…</m:t>
                    </m:r>
                    <m:r>
                      <a:rPr lang="fr-FR" sz="480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sz="4800" b="0" i="1" smtClean="0">
                        <a:latin typeface="Cambria Math"/>
                        <a:ea typeface="Cambria Math"/>
                      </a:rPr>
                      <m:t>3=17</m:t>
                    </m:r>
                  </m:oMath>
                </a14:m>
                <a:r>
                  <a:rPr lang="en-US" sz="4800" dirty="0" smtClean="0"/>
                  <a:t> </a:t>
                </a:r>
                <a:endParaRPr lang="en-US" sz="48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4" y="4758243"/>
                <a:ext cx="4060169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6006" t="-8824" b="-330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4788024" y="4665910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14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60 : 3 </a:t>
            </a:r>
            <a:r>
              <a:rPr lang="en-US" sz="5000" dirty="0" smtClean="0"/>
              <a:t> 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082598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179512" y="471488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15)</a:t>
            </a:r>
            <a:r>
              <a:rPr lang="en-US" sz="5400" dirty="0" smtClean="0"/>
              <a:t> </a:t>
            </a:r>
            <a:r>
              <a:rPr lang="en-US" sz="5000" dirty="0" smtClean="0"/>
              <a:t>7641 + 59</a:t>
            </a:r>
            <a:endParaRPr lang="en-US" sz="5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5000628" y="4643446"/>
                <a:ext cx="38198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15)</a:t>
                </a:r>
                <a:r>
                  <a:rPr lang="fr-FR" sz="5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10−3,5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628" y="4643446"/>
                <a:ext cx="3819844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380" b="-278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u="sng" dirty="0" err="1">
                <a:solidFill>
                  <a:schemeClr val="accent2">
                    <a:lumMod val="75000"/>
                  </a:schemeClr>
                </a:solidFill>
                <a:latin typeface="CrayonE" pitchFamily="2" charset="0"/>
              </a:rPr>
              <a:t>Consignes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CrayonE" pitchFamily="2" charset="0"/>
              </a:rPr>
              <a:t>:</a:t>
            </a:r>
          </a:p>
        </p:txBody>
      </p:sp>
      <p:pic>
        <p:nvPicPr>
          <p:cNvPr id="7" name="Espace réservé du contenu 6" descr="anainsi l'araigné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571744"/>
            <a:ext cx="1752600" cy="2609850"/>
          </a:xfrm>
        </p:spPr>
      </p:pic>
      <p:sp>
        <p:nvSpPr>
          <p:cNvPr id="3" name="Espace réservé du texte 2"/>
          <p:cNvSpPr>
            <a:spLocks noGrp="1"/>
          </p:cNvSpPr>
          <p:nvPr>
            <p:ph type="body" idx="4294967295"/>
          </p:nvPr>
        </p:nvSpPr>
        <p:spPr>
          <a:xfrm>
            <a:off x="214282" y="1357298"/>
            <a:ext cx="8929718" cy="12509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d’abord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as le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personnage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Anansi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</a:rPr>
              <a:t>Bubu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feuille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réponse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8" name="Espace réservé du contenu 7" descr="bubu le tigre.png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4214810" y="2571744"/>
            <a:ext cx="4606925" cy="2303462"/>
          </a:xfrm>
        </p:spPr>
      </p:pic>
      <p:sp>
        <p:nvSpPr>
          <p:cNvPr id="9" name="ZoneTexte 8"/>
          <p:cNvSpPr txBox="1"/>
          <p:nvPr/>
        </p:nvSpPr>
        <p:spPr>
          <a:xfrm>
            <a:off x="571472" y="5286388"/>
            <a:ext cx="79296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répondras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aux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calculs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correspondants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à ton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personnage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764704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828485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468842" y="4628555"/>
            <a:ext cx="3239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16</a:t>
            </a:r>
            <a:r>
              <a:rPr lang="en-US" sz="4400" dirty="0" smtClean="0">
                <a:solidFill>
                  <a:srgbClr val="FF0000"/>
                </a:solidFill>
              </a:rPr>
              <a:t>) </a:t>
            </a:r>
            <a:r>
              <a:rPr lang="en-US" sz="5400" dirty="0" smtClean="0"/>
              <a:t>7</a:t>
            </a:r>
            <a:r>
              <a:rPr lang="en-US" sz="5400" dirty="0" smtClean="0"/>
              <a:t>0 </a:t>
            </a:r>
            <a:r>
              <a:rPr lang="en-US" sz="5400" dirty="0"/>
              <a:t>: </a:t>
            </a:r>
            <a:r>
              <a:rPr lang="en-US" sz="5400" dirty="0" smtClean="0"/>
              <a:t>10 </a:t>
            </a:r>
            <a:endParaRPr lang="en-US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214778" y="4588417"/>
                <a:ext cx="474971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16)</a:t>
                </a:r>
                <a:r>
                  <a:rPr lang="en-US" sz="5400" dirty="0"/>
                  <a:t> 17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+…=35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778" y="4588417"/>
                <a:ext cx="474971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5128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107504" y="4714884"/>
                <a:ext cx="3600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17)</a:t>
                </a:r>
                <a:r>
                  <a:rPr lang="en-US" sz="5400" dirty="0" smtClean="0"/>
                  <a:t> </a:t>
                </a:r>
                <a:r>
                  <a:rPr lang="en-US" sz="5000" dirty="0"/>
                  <a:t>9</a:t>
                </a:r>
                <a:r>
                  <a:rPr lang="en-US" sz="4800" dirty="0" smtClean="0"/>
                  <a:t>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800" b="0" i="1" smtClean="0">
                        <a:latin typeface="Cambria Math"/>
                        <a:ea typeface="Cambria Math"/>
                      </a:rPr>
                      <m:t>2×5</m:t>
                    </m:r>
                  </m:oMath>
                </a14:m>
                <a:endParaRPr lang="en-US" sz="48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714884"/>
                <a:ext cx="36004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6949" t="-10526" b="-3355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427984" y="4643446"/>
                <a:ext cx="453593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17)</a:t>
                </a:r>
                <a:r>
                  <a:rPr lang="fr-FR" sz="5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…</m:t>
                    </m:r>
                    <m:r>
                      <a:rPr lang="fr-FR" sz="540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3=17</m:t>
                    </m:r>
                  </m:oMath>
                </a14:m>
                <a:r>
                  <a:rPr lang="en-US" sz="5400" dirty="0" smtClean="0"/>
                  <a:t> </a:t>
                </a:r>
                <a:endParaRPr lang="en-US" sz="50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643446"/>
                <a:ext cx="4535934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5376" b="-2781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190" y="1052736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5496" y="4714884"/>
                <a:ext cx="417928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18)</a:t>
                </a:r>
                <a:r>
                  <a:rPr lang="en-US" sz="5400" dirty="0" smtClean="0"/>
                  <a:t> </a:t>
                </a:r>
                <a:r>
                  <a:rPr lang="en-US" sz="4400" dirty="0" smtClean="0"/>
                  <a:t>17</a:t>
                </a:r>
                <a14:m>
                  <m:oMath xmlns:m="http://schemas.openxmlformats.org/officeDocument/2006/math">
                    <m:r>
                      <a:rPr lang="fr-FR" sz="4400" b="0" i="1" smtClean="0">
                        <a:latin typeface="Cambria Math"/>
                      </a:rPr>
                      <m:t>+…=35</m:t>
                    </m:r>
                  </m:oMath>
                </a14:m>
                <a:endParaRPr lang="en-US" sz="4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714884"/>
                <a:ext cx="417928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5985" t="-658" b="-2631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644008" y="4643446"/>
                <a:ext cx="417646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FF0000"/>
                    </a:solidFill>
                  </a:rPr>
                  <a:t>18)</a:t>
                </a:r>
                <a:r>
                  <a:rPr lang="en-US" sz="6000" dirty="0"/>
                  <a:t> </a:t>
                </a:r>
                <a:r>
                  <a:rPr lang="en-US" sz="5000" dirty="0"/>
                  <a:t>9 </a:t>
                </a:r>
                <a14:m>
                  <m:oMath xmlns:m="http://schemas.openxmlformats.org/officeDocument/2006/math">
                    <m:r>
                      <a:rPr lang="en-US" sz="50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000" i="1">
                        <a:latin typeface="Cambria Math"/>
                        <a:ea typeface="Cambria Math"/>
                      </a:rPr>
                      <m:t>2×5</m:t>
                    </m:r>
                  </m:oMath>
                </a14:m>
                <a:endParaRPr lang="en-US" sz="50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643446"/>
                <a:ext cx="4176464" cy="1015663"/>
              </a:xfrm>
              <a:prstGeom prst="rect">
                <a:avLst/>
              </a:prstGeom>
              <a:blipFill rotWithShape="1">
                <a:blip r:embed="rId5"/>
                <a:stretch>
                  <a:fillRect l="-5985" t="-2410" b="-295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80728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00240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5496" y="4714884"/>
                <a:ext cx="432048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>
                    <a:solidFill>
                      <a:srgbClr val="FF0000"/>
                    </a:solidFill>
                  </a:rPr>
                  <a:t>19)</a:t>
                </a:r>
                <a:r>
                  <a:rPr lang="en-US" sz="4000" dirty="0" smtClean="0"/>
                  <a:t> </a:t>
                </a:r>
                <a:r>
                  <a:rPr lang="en-US" sz="4000" dirty="0" smtClean="0"/>
                  <a:t>23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4000" b="0" i="1" smtClean="0">
                        <a:latin typeface="Cambria Math"/>
                        <a:ea typeface="Cambria Math"/>
                      </a:rPr>
                      <m:t>…=2300</m:t>
                    </m:r>
                  </m:oMath>
                </a14:m>
                <a:endParaRPr lang="en-US" sz="40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714884"/>
                <a:ext cx="4320480" cy="707886"/>
              </a:xfrm>
              <a:prstGeom prst="rect">
                <a:avLst/>
              </a:prstGeom>
              <a:blipFill rotWithShape="1">
                <a:blip r:embed="rId4"/>
                <a:stretch>
                  <a:fillRect l="-5078" t="-15385" b="-3504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5072066" y="4643446"/>
            <a:ext cx="36763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19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70 : 10 </a:t>
            </a:r>
            <a:endParaRPr lang="en-US" sz="50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082598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2044509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5496" y="4714884"/>
            <a:ext cx="38164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20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4400" dirty="0"/>
              <a:t> </a:t>
            </a:r>
            <a:r>
              <a:rPr lang="en-US" sz="4800" dirty="0" smtClean="0"/>
              <a:t>12,3 </a:t>
            </a:r>
            <a:r>
              <a:rPr lang="en-US" sz="4800" dirty="0"/>
              <a:t>+ </a:t>
            </a:r>
            <a:r>
              <a:rPr lang="en-US" sz="4800" dirty="0" smtClean="0"/>
              <a:t>13,7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endParaRPr lang="en-US" sz="4800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00" y="4610090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20</a:t>
            </a:r>
            <a:r>
              <a:rPr lang="en-US" sz="4400" dirty="0" smtClean="0">
                <a:solidFill>
                  <a:srgbClr val="FF0000"/>
                </a:solidFill>
              </a:rPr>
              <a:t>)</a:t>
            </a:r>
            <a:r>
              <a:rPr lang="en-US" sz="5400" dirty="0"/>
              <a:t> </a:t>
            </a:r>
            <a:r>
              <a:rPr lang="en-US" sz="4800" dirty="0"/>
              <a:t>10,5 + 0,45   </a:t>
            </a:r>
            <a:r>
              <a:rPr lang="en-US" sz="4800" dirty="0" smtClean="0"/>
              <a:t> </a:t>
            </a:r>
            <a:endParaRPr lang="en-US" sz="48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 </a:t>
            </a:r>
            <a:r>
              <a:rPr lang="en-US" sz="7200" dirty="0">
                <a:latin typeface="Times New Roman" pitchFamily="18" charset="0"/>
                <a:cs typeface="Times New Roman" pitchFamily="18" charset="0"/>
              </a:rPr>
              <a:t>- FIN -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7200" b="1" dirty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Bravo à </a:t>
            </a:r>
            <a:r>
              <a:rPr lang="en-US" sz="7200" b="1" dirty="0" err="1" smtClean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tous</a:t>
            </a:r>
            <a:r>
              <a:rPr lang="en-US" sz="7200" b="1" dirty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 </a:t>
            </a:r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  <a:latin typeface="CrayonE" pitchFamily="2" charset="0"/>
              </a:rPr>
              <a:t>!</a:t>
            </a:r>
            <a:endParaRPr lang="en-US" sz="7200" b="1" dirty="0">
              <a:solidFill>
                <a:schemeClr val="accent6">
                  <a:lumMod val="75000"/>
                </a:schemeClr>
              </a:solidFill>
              <a:latin typeface="CrayonE" pitchFamily="2" charset="0"/>
            </a:endParaRPr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Regarde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l’exemple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6" name="Espace réservé du contenu 5" descr="anainsi l'araigné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971278"/>
            <a:ext cx="1752600" cy="2609850"/>
          </a:xfrm>
        </p:spPr>
      </p:pic>
      <p:pic>
        <p:nvPicPr>
          <p:cNvPr id="7" name="Image 6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420888"/>
            <a:ext cx="4143372" cy="2071686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187624" y="4643446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3 + 2 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148064" y="4500570"/>
            <a:ext cx="2880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/>
              <a:t>5 + …= 7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/>
          <a:lstStyle/>
          <a:p>
            <a:r>
              <a:rPr lang="en-US" dirty="0" err="1"/>
              <a:t>Tu</a:t>
            </a:r>
            <a:r>
              <a:rPr lang="en-US" dirty="0"/>
              <a:t> auras </a:t>
            </a:r>
            <a:r>
              <a:rPr lang="en-US" dirty="0">
                <a:solidFill>
                  <a:srgbClr val="FF0000"/>
                </a:solidFill>
              </a:rPr>
              <a:t>30 </a:t>
            </a:r>
            <a:r>
              <a:rPr lang="en-US" dirty="0" err="1">
                <a:solidFill>
                  <a:srgbClr val="FF0000"/>
                </a:solidFill>
              </a:rPr>
              <a:t>secondes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par </a:t>
            </a:r>
            <a:r>
              <a:rPr lang="en-US" dirty="0" err="1"/>
              <a:t>calcul</a:t>
            </a:r>
            <a:r>
              <a:rPr lang="en-US" dirty="0"/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0298" y="4357694"/>
            <a:ext cx="3900486" cy="161448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8000" dirty="0" err="1"/>
              <a:t>Prêts</a:t>
            </a:r>
            <a:r>
              <a:rPr lang="en-US" sz="8000" dirty="0"/>
              <a:t> ? …</a:t>
            </a:r>
          </a:p>
        </p:txBody>
      </p:sp>
      <p:pic>
        <p:nvPicPr>
          <p:cNvPr id="4" name="Image 3" descr="calcul ment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928802"/>
            <a:ext cx="242889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7" name="Image 6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3298" y="1916832"/>
            <a:ext cx="4929222" cy="246461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251520" y="4714884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1) </a:t>
            </a:r>
            <a:r>
              <a:rPr lang="en-US" sz="5400" dirty="0" smtClean="0"/>
              <a:t>7,6 </a:t>
            </a:r>
            <a:r>
              <a:rPr lang="en-US" sz="5400" dirty="0"/>
              <a:t>+ </a:t>
            </a:r>
            <a:r>
              <a:rPr lang="en-US" sz="5400" dirty="0" smtClean="0"/>
              <a:t>2,4</a:t>
            </a:r>
            <a:r>
              <a:rPr lang="en-US" sz="5400" dirty="0" smtClean="0"/>
              <a:t> 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ZoneTexte 8"/>
              <p:cNvSpPr txBox="1"/>
              <p:nvPr/>
            </p:nvSpPr>
            <p:spPr>
              <a:xfrm>
                <a:off x="4572000" y="4714884"/>
                <a:ext cx="374840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sz="5400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sz="5400" dirty="0" smtClean="0"/>
                  <a:t> </a:t>
                </a:r>
                <a:r>
                  <a:rPr lang="en-US" sz="5400" dirty="0"/>
                  <a:t>1,6 </a:t>
                </a:r>
                <a14:m>
                  <m:oMath xmlns:m="http://schemas.openxmlformats.org/officeDocument/2006/math">
                    <m:r>
                      <a:rPr lang="fr-FR" sz="5400" i="1">
                        <a:latin typeface="Cambria Math"/>
                      </a:rPr>
                      <m:t>−</m:t>
                    </m:r>
                    <m:r>
                      <a:rPr lang="fr-FR" sz="5400">
                        <a:latin typeface="Cambria Math"/>
                      </a:rPr>
                      <m:t> </m:t>
                    </m:r>
                  </m:oMath>
                </a14:m>
                <a:r>
                  <a:rPr lang="en-US" sz="5400" dirty="0"/>
                  <a:t>1</a:t>
                </a:r>
                <a:r>
                  <a:rPr lang="en-US" sz="5400" dirty="0" smtClean="0">
                    <a:solidFill>
                      <a:srgbClr val="FF0000"/>
                    </a:solidFill>
                  </a:rPr>
                  <a:t> </a:t>
                </a:r>
                <a:r>
                  <a:rPr lang="en-US" sz="5400" dirty="0" smtClean="0"/>
                  <a:t> </a:t>
                </a:r>
                <a:endParaRPr lang="en-US" sz="5400" dirty="0"/>
              </a:p>
            </p:txBody>
          </p:sp>
        </mc:Choice>
        <mc:Fallback>
          <p:sp>
            <p:nvSpPr>
              <p:cNvPr id="9" name="ZoneTexte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714884"/>
                <a:ext cx="374840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618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36712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251520" y="4714884"/>
                <a:ext cx="335188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2) </a:t>
                </a:r>
                <a:r>
                  <a:rPr lang="en-US" sz="4800" dirty="0" smtClean="0"/>
                  <a:t> </a:t>
                </a:r>
                <a:r>
                  <a:rPr lang="en-US" sz="5400" dirty="0" smtClean="0"/>
                  <a:t>1</a:t>
                </a:r>
                <a:r>
                  <a:rPr lang="en-US" sz="5400" dirty="0" smtClean="0"/>
                  <a:t>,6 </a:t>
                </a:r>
                <a14:m>
                  <m:oMath xmlns:m="http://schemas.openxmlformats.org/officeDocument/2006/math">
                    <m:r>
                      <a:rPr lang="fr-FR" sz="5400" b="0" i="1" smtClean="0">
                        <a:latin typeface="Cambria Math"/>
                      </a:rPr>
                      <m:t>−</m:t>
                    </m:r>
                    <m:r>
                      <a:rPr lang="fr-FR" sz="54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5400" dirty="0" smtClean="0"/>
                  <a:t>1  </a:t>
                </a:r>
                <a:endParaRPr lang="en-US" sz="5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14884"/>
                <a:ext cx="335188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182" t="-17763" r="-8182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644008" y="4643446"/>
                <a:ext cx="32861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2</a:t>
                </a:r>
                <a:r>
                  <a:rPr lang="en-US" sz="5400" dirty="0" smtClean="0">
                    <a:solidFill>
                      <a:srgbClr val="FF0000"/>
                    </a:solidFill>
                  </a:rPr>
                  <a:t>) </a:t>
                </a:r>
                <a:r>
                  <a:rPr lang="en-US" sz="5400" dirty="0" smtClean="0"/>
                  <a:t> </a:t>
                </a:r>
                <a:r>
                  <a:rPr lang="en-US" sz="5400" dirty="0"/>
                  <a:t>5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12</m:t>
                    </m:r>
                  </m:oMath>
                </a14:m>
                <a:r>
                  <a:rPr lang="en-US" sz="5400" dirty="0" smtClean="0"/>
                  <a:t> </a:t>
                </a:r>
                <a:r>
                  <a:rPr lang="en-US" sz="5400" dirty="0" smtClean="0"/>
                  <a:t>   </a:t>
                </a:r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643446"/>
                <a:ext cx="3286148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10019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836712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778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323528" y="4714884"/>
                <a:ext cx="316835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3)  </a:t>
                </a:r>
                <a:r>
                  <a:rPr lang="en-US" sz="5400" dirty="0"/>
                  <a:t>5</a:t>
                </a:r>
                <a14:m>
                  <m:oMath xmlns:m="http://schemas.openxmlformats.org/officeDocument/2006/math">
                    <m:r>
                      <a:rPr lang="fr-FR" sz="5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sz="5400" dirty="0" smtClean="0"/>
                  <a:t>  </a:t>
                </a:r>
                <a:endParaRPr lang="en-US" sz="5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14884"/>
                <a:ext cx="3168352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10192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ZoneTexte 4"/>
          <p:cNvSpPr txBox="1"/>
          <p:nvPr/>
        </p:nvSpPr>
        <p:spPr>
          <a:xfrm>
            <a:off x="3923928" y="4643446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FF0000"/>
                </a:solidFill>
              </a:rPr>
              <a:t>3)</a:t>
            </a:r>
            <a:r>
              <a:rPr lang="en-US" sz="5400" dirty="0" smtClean="0"/>
              <a:t> Le double de    </a:t>
            </a:r>
            <a:r>
              <a:rPr lang="en-US" sz="5400" dirty="0" smtClean="0"/>
              <a:t>13 </a:t>
            </a:r>
            <a:endParaRPr lang="en-US" sz="5400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282" y="1916832"/>
            <a:ext cx="4929222" cy="2464611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-36512" y="4714884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4)</a:t>
            </a:r>
            <a:r>
              <a:rPr lang="en-US" sz="4800" dirty="0" smtClean="0"/>
              <a:t> </a:t>
            </a:r>
            <a:r>
              <a:rPr lang="en-US" sz="5400" dirty="0" smtClean="0"/>
              <a:t>La </a:t>
            </a:r>
            <a:r>
              <a:rPr lang="en-US" sz="5400" dirty="0" err="1" smtClean="0"/>
              <a:t>moitié</a:t>
            </a:r>
            <a:r>
              <a:rPr lang="en-US" sz="5400" dirty="0"/>
              <a:t> </a:t>
            </a:r>
            <a:r>
              <a:rPr lang="en-US" sz="5400" dirty="0" smtClean="0"/>
              <a:t>de 15 </a:t>
            </a:r>
            <a:endParaRPr lang="en-US" sz="5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860032" y="4643446"/>
                <a:ext cx="36004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4</a:t>
                </a:r>
                <a:r>
                  <a:rPr lang="en-US" sz="5400" dirty="0" smtClean="0">
                    <a:solidFill>
                      <a:srgbClr val="FF0000"/>
                    </a:solidFill>
                  </a:rPr>
                  <a:t>)</a:t>
                </a:r>
                <a:r>
                  <a:rPr lang="en-US" sz="5400" dirty="0"/>
                  <a:t> 523</a:t>
                </a:r>
                <a:r>
                  <a:rPr lang="fr-FR" sz="5400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−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5400" dirty="0"/>
                  <a:t>67 </a:t>
                </a:r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4643446"/>
                <a:ext cx="36004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8968" t="-17881" r="-9306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Espace réservé du contenu 5" descr="anainsi l'araigné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908720"/>
            <a:ext cx="2252666" cy="3354514"/>
          </a:xfrm>
          <a:prstGeom prst="rect">
            <a:avLst/>
          </a:prstGeom>
        </p:spPr>
      </p:pic>
      <p:pic>
        <p:nvPicPr>
          <p:cNvPr id="3" name="Image 2" descr="bubu le tig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9952" y="1916832"/>
            <a:ext cx="4929222" cy="246461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ZoneTexte 3"/>
              <p:cNvSpPr txBox="1"/>
              <p:nvPr/>
            </p:nvSpPr>
            <p:spPr>
              <a:xfrm>
                <a:off x="251520" y="4714884"/>
                <a:ext cx="299298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dirty="0" smtClean="0">
                    <a:solidFill>
                      <a:srgbClr val="FF0000"/>
                    </a:solidFill>
                  </a:rPr>
                  <a:t>5)</a:t>
                </a:r>
                <a:r>
                  <a:rPr lang="en-US" sz="4800" dirty="0" smtClean="0"/>
                  <a:t> </a:t>
                </a:r>
                <a:r>
                  <a:rPr lang="en-US" sz="4800" dirty="0" smtClean="0"/>
                  <a:t> </a:t>
                </a:r>
                <a:r>
                  <a:rPr lang="en-US" sz="5400" dirty="0" smtClean="0"/>
                  <a:t>100</a:t>
                </a:r>
                <a14:m>
                  <m:oMath xmlns:m="http://schemas.openxmlformats.org/officeDocument/2006/math">
                    <m:r>
                      <a:rPr lang="en-US" sz="54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 :4</m:t>
                    </m:r>
                  </m:oMath>
                </a14:m>
                <a:endParaRPr lang="en-US" sz="5400" dirty="0"/>
              </a:p>
            </p:txBody>
          </p:sp>
        </mc:Choice>
        <mc:Fallback>
          <p:sp>
            <p:nvSpPr>
              <p:cNvPr id="4" name="ZoneText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714884"/>
                <a:ext cx="2992986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9165" t="-17763" b="-3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ZoneTexte 4"/>
              <p:cNvSpPr txBox="1"/>
              <p:nvPr/>
            </p:nvSpPr>
            <p:spPr>
              <a:xfrm>
                <a:off x="4355976" y="4643446"/>
                <a:ext cx="4896544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5400" dirty="0" smtClean="0">
                    <a:solidFill>
                      <a:srgbClr val="FF0000"/>
                    </a:solidFill>
                  </a:rPr>
                  <a:t>5)</a:t>
                </a:r>
                <a:r>
                  <a:rPr lang="en-US" sz="5400" dirty="0"/>
                  <a:t> 6</a:t>
                </a:r>
                <a14:m>
                  <m:oMath xmlns:m="http://schemas.openxmlformats.org/officeDocument/2006/math">
                    <m:r>
                      <a:rPr lang="fr-FR" sz="540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5400" i="1">
                        <a:latin typeface="Cambria Math"/>
                        <a:ea typeface="Cambria Math"/>
                      </a:rPr>
                      <m:t>×</m:t>
                    </m:r>
                    <m:r>
                      <a:rPr lang="fr-FR" sz="5400" i="1">
                        <a:latin typeface="Cambria Math"/>
                        <a:ea typeface="Cambria Math"/>
                      </a:rPr>
                      <m:t>…=48</m:t>
                    </m:r>
                  </m:oMath>
                </a14:m>
                <a:r>
                  <a:rPr lang="en-US" sz="5400" dirty="0" smtClean="0"/>
                  <a:t>  </a:t>
                </a:r>
                <a:endParaRPr lang="en-US" sz="5400" dirty="0"/>
              </a:p>
            </p:txBody>
          </p:sp>
        </mc:Choice>
        <mc:Fallback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643446"/>
                <a:ext cx="4896544" cy="923330"/>
              </a:xfrm>
              <a:prstGeom prst="rect">
                <a:avLst/>
              </a:prstGeom>
              <a:blipFill rotWithShape="1">
                <a:blip r:embed="rId5"/>
                <a:stretch>
                  <a:fillRect l="-6725" t="-17881" b="-403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</TotalTime>
  <Words>277</Words>
  <Application>Microsoft Office PowerPoint</Application>
  <PresentationFormat>Affichage à l'écran (4:3)</PresentationFormat>
  <Paragraphs>53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Concours de calcul mental                                      La finale        </vt:lpstr>
      <vt:lpstr>Consignes:</vt:lpstr>
      <vt:lpstr>Regarde l’exemple:</vt:lpstr>
      <vt:lpstr>Tu auras 30 secondes par calcul.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- FIN -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de calcul mental</dc:title>
  <dc:creator>Carole</dc:creator>
  <cp:lastModifiedBy>sony Cacoq</cp:lastModifiedBy>
  <cp:revision>62</cp:revision>
  <dcterms:created xsi:type="dcterms:W3CDTF">2016-03-13T19:30:57Z</dcterms:created>
  <dcterms:modified xsi:type="dcterms:W3CDTF">2022-03-13T22:30:54Z</dcterms:modified>
</cp:coreProperties>
</file>