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3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7" autoAdjust="0"/>
    <p:restoredTop sz="94660"/>
  </p:normalViewPr>
  <p:slideViewPr>
    <p:cSldViewPr>
      <p:cViewPr varScale="1">
        <p:scale>
          <a:sx n="70" d="100"/>
          <a:sy n="70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17/02/2023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17/02/2023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17/02/2023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17/02/2023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17/02/2023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17/02/2023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17/02/2023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17/02/2023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17/02/2023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17/02/2023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17/02/2023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5D832-5FC5-45DE-B60F-06218E503342}" type="datetimeFigureOut">
              <a:rPr lang="fr-FR" smtClean="0"/>
              <a:pPr/>
              <a:t>17/02/2023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 err="1">
                <a:solidFill>
                  <a:schemeClr val="accent2">
                    <a:lumMod val="50000"/>
                  </a:schemeClr>
                </a:solidFill>
                <a:latin typeface="CrayonE" pitchFamily="2" charset="0"/>
              </a:rPr>
              <a:t>Concours</a:t>
            </a:r>
            <a:r>
              <a:rPr lang="en-US" sz="5400" b="1" dirty="0">
                <a:solidFill>
                  <a:schemeClr val="accent2">
                    <a:lumMod val="50000"/>
                  </a:schemeClr>
                </a:solidFill>
                <a:latin typeface="CrayonE" pitchFamily="2" charset="0"/>
              </a:rPr>
              <a:t> </a:t>
            </a: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  <a:latin typeface="CrayonE" pitchFamily="2" charset="0"/>
              </a:rPr>
              <a:t>de </a:t>
            </a:r>
            <a:r>
              <a:rPr lang="en-US" sz="5400" b="1" dirty="0" err="1">
                <a:solidFill>
                  <a:schemeClr val="accent2">
                    <a:lumMod val="50000"/>
                  </a:schemeClr>
                </a:solidFill>
                <a:latin typeface="CrayonE" pitchFamily="2" charset="0"/>
              </a:rPr>
              <a:t>calcul</a:t>
            </a:r>
            <a:r>
              <a:rPr lang="en-US" sz="5400" b="1" dirty="0">
                <a:solidFill>
                  <a:schemeClr val="accent2">
                    <a:lumMod val="50000"/>
                  </a:schemeClr>
                </a:solidFill>
                <a:latin typeface="CrayonE" pitchFamily="2" charset="0"/>
              </a:rPr>
              <a:t> mental </a:t>
            </a: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  <a:latin typeface="CrayonE" pitchFamily="2" charset="0"/>
              </a:rPr>
              <a:t>                                     La </a:t>
            </a:r>
            <a:r>
              <a:rPr lang="en-US" sz="5400" b="1" dirty="0">
                <a:solidFill>
                  <a:schemeClr val="accent2">
                    <a:lumMod val="50000"/>
                  </a:schemeClr>
                </a:solidFill>
                <a:latin typeface="CrayonE" pitchFamily="2" charset="0"/>
              </a:rPr>
              <a:t>finale     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4271042"/>
            <a:ext cx="6944816" cy="17526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CM1- CM2 - 6</a:t>
            </a:r>
            <a:r>
              <a:rPr lang="en-US" baseline="30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Semaine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des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athématiques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291"/>
            <a:ext cx="4067944" cy="22387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938582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323528" y="4643446"/>
            <a:ext cx="33513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6)</a:t>
            </a:r>
            <a:r>
              <a:rPr lang="en-US" sz="5400" dirty="0" smtClean="0"/>
              <a:t> 8009 + 1 </a:t>
            </a:r>
            <a:endParaRPr lang="en-US" sz="5400" dirty="0"/>
          </a:p>
        </p:txBody>
      </p:sp>
      <p:sp>
        <p:nvSpPr>
          <p:cNvPr id="5" name="ZoneTexte 4"/>
          <p:cNvSpPr txBox="1"/>
          <p:nvPr/>
        </p:nvSpPr>
        <p:spPr>
          <a:xfrm>
            <a:off x="4716016" y="4643446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6) </a:t>
            </a:r>
            <a:r>
              <a:rPr lang="en-US" sz="5400" dirty="0"/>
              <a:t>7,6 + 2,4 </a:t>
            </a:r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908720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251520" y="4714884"/>
                <a:ext cx="345638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 smtClean="0">
                    <a:solidFill>
                      <a:srgbClr val="FF0000"/>
                    </a:solidFill>
                  </a:rPr>
                  <a:t>7)</a:t>
                </a:r>
                <a:r>
                  <a:rPr lang="en-US" sz="5400" dirty="0" smtClean="0"/>
                  <a:t> </a:t>
                </a:r>
                <a:r>
                  <a:rPr lang="en-US" sz="5400" dirty="0"/>
                  <a:t>4</a:t>
                </a:r>
                <a:r>
                  <a:rPr lang="en-US" sz="5400" dirty="0" smtClean="0"/>
                  <a:t>7</a:t>
                </a:r>
                <a14:m>
                  <m:oMath xmlns:m="http://schemas.openxmlformats.org/officeDocument/2006/math">
                    <m:r>
                      <a:rPr lang="fr-FR" sz="54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540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fr-FR" sz="5400" b="0" i="1" smtClean="0">
                        <a:latin typeface="Cambria Math"/>
                        <a:ea typeface="Cambria Math"/>
                      </a:rPr>
                      <m:t>10</m:t>
                    </m:r>
                  </m:oMath>
                </a14:m>
                <a:r>
                  <a:rPr lang="en-US" sz="5400" dirty="0" smtClean="0"/>
                  <a:t> </a:t>
                </a:r>
                <a:endParaRPr lang="en-US" sz="5400" dirty="0"/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714884"/>
                <a:ext cx="3456384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9347" t="-17763" b="-3947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4355976" y="4660457"/>
            <a:ext cx="43559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7)</a:t>
            </a:r>
            <a:r>
              <a:rPr lang="en-US" sz="5400" dirty="0"/>
              <a:t> </a:t>
            </a:r>
            <a:r>
              <a:rPr lang="en-US" sz="5400" dirty="0" smtClean="0"/>
              <a:t>La </a:t>
            </a:r>
            <a:r>
              <a:rPr lang="en-US" sz="5400" dirty="0" err="1"/>
              <a:t>moitié</a:t>
            </a:r>
            <a:r>
              <a:rPr lang="en-US" sz="5400" dirty="0"/>
              <a:t> de </a:t>
            </a:r>
            <a:r>
              <a:rPr lang="en-US" sz="5400" dirty="0" smtClean="0"/>
              <a:t>15 </a:t>
            </a:r>
            <a:endParaRPr lang="en-US" sz="5400" dirty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618" y="764704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8773" y="1972501"/>
            <a:ext cx="4929222" cy="24646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323528" y="4714884"/>
                <a:ext cx="3565863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 smtClean="0">
                    <a:solidFill>
                      <a:srgbClr val="FF0000"/>
                    </a:solidFill>
                  </a:rPr>
                  <a:t>8)</a:t>
                </a:r>
                <a:r>
                  <a:rPr lang="en-US" sz="5400" dirty="0" smtClean="0"/>
                  <a:t> </a:t>
                </a:r>
                <a14:m>
                  <m:oMath xmlns:m="http://schemas.openxmlformats.org/officeDocument/2006/math">
                    <m:r>
                      <a:rPr lang="fr-FR" sz="5400" b="0" i="0" smtClean="0">
                        <a:latin typeface="Cambria Math"/>
                        <a:ea typeface="Cambria Math"/>
                      </a:rPr>
                      <m:t>10−3,5</m:t>
                    </m:r>
                  </m:oMath>
                </a14:m>
                <a:endParaRPr lang="en-US" sz="5400" dirty="0"/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714884"/>
                <a:ext cx="3565863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7692" t="-6579" b="-3223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4716016" y="4643446"/>
            <a:ext cx="36043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8)</a:t>
            </a:r>
            <a:r>
              <a:rPr lang="en-US" sz="5400" dirty="0" smtClean="0"/>
              <a:t> </a:t>
            </a:r>
            <a:r>
              <a:rPr lang="en-US" sz="5400" dirty="0"/>
              <a:t> </a:t>
            </a:r>
            <a:r>
              <a:rPr lang="en-US" sz="5400" dirty="0" smtClean="0"/>
              <a:t>8009 </a:t>
            </a:r>
            <a:r>
              <a:rPr lang="en-US" sz="5400" dirty="0"/>
              <a:t>+ 1 </a:t>
            </a:r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866574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9282" y="1916832"/>
            <a:ext cx="4929222" cy="24646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07504" y="4714884"/>
                <a:ext cx="403526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 smtClean="0">
                    <a:solidFill>
                      <a:srgbClr val="FF0000"/>
                    </a:solidFill>
                  </a:rPr>
                  <a:t>9) </a:t>
                </a:r>
                <a:r>
                  <a:rPr lang="en-US" sz="4800" dirty="0" smtClean="0"/>
                  <a:t>6</a:t>
                </a:r>
                <a14:m>
                  <m:oMath xmlns:m="http://schemas.openxmlformats.org/officeDocument/2006/math">
                    <m:r>
                      <a:rPr lang="fr-FR" sz="4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480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fr-FR" sz="4800" b="0" i="1" smtClean="0">
                        <a:latin typeface="Cambria Math"/>
                        <a:ea typeface="Cambria Math"/>
                      </a:rPr>
                      <m:t>…=48</m:t>
                    </m:r>
                  </m:oMath>
                </a14:m>
                <a:r>
                  <a:rPr lang="en-US" sz="4800" dirty="0" smtClean="0"/>
                  <a:t> </a:t>
                </a:r>
                <a:endParaRPr lang="en-US" sz="4800" dirty="0"/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714884"/>
                <a:ext cx="4035266" cy="830997"/>
              </a:xfrm>
              <a:prstGeom prst="rect">
                <a:avLst/>
              </a:prstGeom>
              <a:blipFill rotWithShape="1">
                <a:blip r:embed="rId4"/>
                <a:stretch>
                  <a:fillRect l="-6949" t="-16058" b="-3795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4716016" y="4643446"/>
                <a:ext cx="316835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 smtClean="0">
                    <a:solidFill>
                      <a:srgbClr val="FF0000"/>
                    </a:solidFill>
                  </a:rPr>
                  <a:t>9)</a:t>
                </a:r>
                <a:r>
                  <a:rPr lang="en-US" sz="5400" dirty="0"/>
                  <a:t> 47</a:t>
                </a:r>
                <a14:m>
                  <m:oMath xmlns:m="http://schemas.openxmlformats.org/officeDocument/2006/math">
                    <m:r>
                      <a:rPr lang="fr-FR" sz="540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5400" i="1">
                        <a:latin typeface="Cambria Math"/>
                        <a:ea typeface="Cambria Math"/>
                      </a:rPr>
                      <m:t>×</m:t>
                    </m:r>
                    <m:r>
                      <a:rPr lang="fr-FR" sz="5400" i="1">
                        <a:latin typeface="Cambria Math"/>
                        <a:ea typeface="Cambria Math"/>
                      </a:rPr>
                      <m:t>10</m:t>
                    </m:r>
                  </m:oMath>
                </a14:m>
                <a:r>
                  <a:rPr lang="en-US" sz="5400" dirty="0"/>
                  <a:t> </a:t>
                </a:r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4643446"/>
                <a:ext cx="3168352" cy="923330"/>
              </a:xfrm>
              <a:prstGeom prst="rect">
                <a:avLst/>
              </a:prstGeom>
              <a:blipFill rotWithShape="1">
                <a:blip r:embed="rId5"/>
                <a:stretch>
                  <a:fillRect l="-10405" t="-17881" b="-403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908720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976" y="1684469"/>
            <a:ext cx="4929222" cy="246461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-18149" y="4707066"/>
            <a:ext cx="43741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10)</a:t>
            </a:r>
            <a:r>
              <a:rPr lang="en-US" sz="4800" dirty="0"/>
              <a:t> Le double </a:t>
            </a:r>
            <a:r>
              <a:rPr lang="en-US" sz="4800" dirty="0" smtClean="0"/>
              <a:t>de 13 </a:t>
            </a:r>
            <a:endParaRPr lang="en-US" sz="5000" dirty="0"/>
          </a:p>
        </p:txBody>
      </p:sp>
      <p:sp>
        <p:nvSpPr>
          <p:cNvPr id="5" name="ZoneTexte 4"/>
          <p:cNvSpPr txBox="1"/>
          <p:nvPr/>
        </p:nvSpPr>
        <p:spPr>
          <a:xfrm>
            <a:off x="4825106" y="4643446"/>
            <a:ext cx="39233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10)</a:t>
            </a:r>
            <a:r>
              <a:rPr lang="en-US" sz="5400" dirty="0" smtClean="0"/>
              <a:t> </a:t>
            </a:r>
            <a:r>
              <a:rPr lang="en-US" sz="4800" dirty="0"/>
              <a:t>12,3 + 13,7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endParaRPr lang="en-US" sz="5000" dirty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908720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44509"/>
            <a:ext cx="4929222" cy="24646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07504" y="4643446"/>
                <a:ext cx="352839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FF0000"/>
                    </a:solidFill>
                  </a:rPr>
                  <a:t>11)</a:t>
                </a:r>
                <a:r>
                  <a:rPr lang="en-US" sz="5400" dirty="0" smtClean="0"/>
                  <a:t> </a:t>
                </a:r>
                <a:r>
                  <a:rPr lang="en-US" sz="5000" dirty="0" smtClean="0"/>
                  <a:t>523</a:t>
                </a:r>
                <a:r>
                  <a:rPr lang="fr-FR" sz="50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fr-FR" sz="5000">
                        <a:latin typeface="Cambria Math"/>
                        <a:ea typeface="Cambria Math"/>
                      </a:rPr>
                      <m:t>−</m:t>
                    </m:r>
                    <m:r>
                      <a:rPr lang="fr-FR" sz="50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5000" dirty="0" smtClean="0"/>
                  <a:t>67 </a:t>
                </a:r>
                <a:endParaRPr lang="en-US" sz="5000" dirty="0"/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643446"/>
                <a:ext cx="3528392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7093" t="-10596" r="-10035" b="-3443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5000628" y="4643446"/>
                <a:ext cx="338779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FF0000"/>
                    </a:solidFill>
                  </a:rPr>
                  <a:t>11)</a:t>
                </a:r>
                <a:r>
                  <a:rPr lang="en-US" sz="5400" dirty="0" smtClean="0"/>
                  <a:t>  </a:t>
                </a:r>
                <a:r>
                  <a:rPr lang="en-US" sz="5400" dirty="0"/>
                  <a:t>100</a:t>
                </a:r>
                <a:r>
                  <a:rPr lang="en-US" sz="5400" dirty="0" smtClean="0"/>
                  <a:t> </a:t>
                </a:r>
                <a14:m>
                  <m:oMath xmlns:m="http://schemas.openxmlformats.org/officeDocument/2006/math">
                    <m:r>
                      <a:rPr lang="en-US" sz="5400" i="1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fr-FR" sz="5400" b="0" i="1" dirty="0" smtClean="0">
                        <a:latin typeface="Cambria Math"/>
                        <a:ea typeface="Cambria Math"/>
                      </a:rPr>
                      <m:t>:</m:t>
                    </m:r>
                    <m:r>
                      <a:rPr lang="fr-FR" sz="5400" i="1">
                        <a:latin typeface="Cambria Math"/>
                        <a:ea typeface="Cambria Math"/>
                      </a:rPr>
                      <m:t>4</m:t>
                    </m:r>
                  </m:oMath>
                </a14:m>
                <a:endParaRPr lang="en-US" sz="5400" dirty="0" smtClean="0"/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628" y="4643446"/>
                <a:ext cx="3387796" cy="923330"/>
              </a:xfrm>
              <a:prstGeom prst="rect">
                <a:avLst/>
              </a:prstGeom>
              <a:blipFill rotWithShape="1">
                <a:blip r:embed="rId5"/>
                <a:stretch>
                  <a:fillRect l="-7194" t="-17881" b="-403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866574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5681" y="1900493"/>
            <a:ext cx="4929222" cy="246461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79512" y="4714884"/>
            <a:ext cx="2990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12)</a:t>
            </a:r>
            <a:r>
              <a:rPr lang="en-US" sz="5400" dirty="0" smtClean="0"/>
              <a:t>  </a:t>
            </a:r>
            <a:r>
              <a:rPr lang="en-US" sz="5000" dirty="0" smtClean="0"/>
              <a:t>60 : 3 </a:t>
            </a:r>
            <a:endParaRPr lang="en-US" sz="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3923927" y="4643446"/>
                <a:ext cx="511256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FF0000"/>
                    </a:solidFill>
                  </a:rPr>
                  <a:t>12)</a:t>
                </a:r>
                <a:r>
                  <a:rPr lang="en-US" sz="5400" dirty="0"/>
                  <a:t> </a:t>
                </a:r>
                <a:r>
                  <a:rPr lang="en-US" sz="4800" dirty="0"/>
                  <a:t>23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/>
                        <a:ea typeface="Cambria Math"/>
                      </a:rPr>
                      <m:t>×</m:t>
                    </m:r>
                    <m:r>
                      <a:rPr lang="fr-FR" sz="4800" i="1">
                        <a:latin typeface="Cambria Math"/>
                        <a:ea typeface="Cambria Math"/>
                      </a:rPr>
                      <m:t>…=2300</m:t>
                    </m:r>
                  </m:oMath>
                </a14:m>
                <a:endParaRPr lang="en-US" sz="4800" dirty="0"/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7" y="4643446"/>
                <a:ext cx="5112569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4893" t="-7285" b="-3245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836712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1988840"/>
            <a:ext cx="4929222" cy="246461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07504" y="4624576"/>
            <a:ext cx="39080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13) </a:t>
            </a:r>
            <a:r>
              <a:rPr lang="en-US" sz="4800" dirty="0" smtClean="0"/>
              <a:t>10,5 + 0,45</a:t>
            </a:r>
            <a:endParaRPr lang="en-US" sz="4800" dirty="0"/>
          </a:p>
        </p:txBody>
      </p:sp>
      <p:sp>
        <p:nvSpPr>
          <p:cNvPr id="5" name="ZoneTexte 4"/>
          <p:cNvSpPr txBox="1"/>
          <p:nvPr/>
        </p:nvSpPr>
        <p:spPr>
          <a:xfrm>
            <a:off x="4643438" y="4509120"/>
            <a:ext cx="38169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13)</a:t>
            </a:r>
            <a:r>
              <a:rPr lang="en-US" sz="5400" dirty="0"/>
              <a:t> 7641 + 59  </a:t>
            </a:r>
            <a:endParaRPr lang="en-US" sz="4800" dirty="0" smtClean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052736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7774" y="4758243"/>
                <a:ext cx="406016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FF0000"/>
                    </a:solidFill>
                  </a:rPr>
                  <a:t>14)</a:t>
                </a:r>
                <a14:m>
                  <m:oMath xmlns:m="http://schemas.openxmlformats.org/officeDocument/2006/math">
                    <m:r>
                      <a:rPr lang="fr-FR" sz="4800" b="0" i="0" smtClean="0">
                        <a:latin typeface="Cambria Math"/>
                        <a:ea typeface="Cambria Math"/>
                      </a:rPr>
                      <m:t>…</m:t>
                    </m:r>
                    <m:r>
                      <a:rPr lang="fr-FR" sz="4800">
                        <a:latin typeface="Cambria Math"/>
                        <a:ea typeface="Cambria Math"/>
                      </a:rPr>
                      <m:t>−</m:t>
                    </m:r>
                    <m:r>
                      <a:rPr lang="fr-FR" sz="4800" b="0" i="1" smtClean="0">
                        <a:latin typeface="Cambria Math"/>
                        <a:ea typeface="Cambria Math"/>
                      </a:rPr>
                      <m:t>3=17</m:t>
                    </m:r>
                  </m:oMath>
                </a14:m>
                <a:r>
                  <a:rPr lang="en-US" sz="4800" dirty="0" smtClean="0"/>
                  <a:t> </a:t>
                </a:r>
                <a:endParaRPr lang="en-US" sz="4800" dirty="0"/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4" y="4758243"/>
                <a:ext cx="4060169" cy="830997"/>
              </a:xfrm>
              <a:prstGeom prst="rect">
                <a:avLst/>
              </a:prstGeom>
              <a:blipFill rotWithShape="1">
                <a:blip r:embed="rId4"/>
                <a:stretch>
                  <a:fillRect l="-6006" t="-8824" b="-3308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4788024" y="4665910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14)</a:t>
            </a:r>
            <a:r>
              <a:rPr lang="en-US" sz="5400" dirty="0"/>
              <a:t> 60 : 3 </a:t>
            </a:r>
            <a:r>
              <a:rPr lang="en-US" sz="5000" dirty="0" smtClean="0"/>
              <a:t>  </a:t>
            </a:r>
            <a:endParaRPr lang="en-US" sz="5400" dirty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082598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79512" y="4714884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15)</a:t>
            </a:r>
            <a:r>
              <a:rPr lang="en-US" sz="5400" dirty="0" smtClean="0"/>
              <a:t> </a:t>
            </a:r>
            <a:r>
              <a:rPr lang="en-US" sz="5000" dirty="0" smtClean="0"/>
              <a:t>7641 + 59</a:t>
            </a:r>
            <a:endParaRPr lang="en-US" sz="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5000628" y="4643446"/>
                <a:ext cx="381984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FF0000"/>
                    </a:solidFill>
                  </a:rPr>
                  <a:t>15)</a:t>
                </a:r>
                <a:r>
                  <a:rPr lang="fr-FR" sz="54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fr-FR" sz="5400">
                        <a:latin typeface="Cambria Math"/>
                        <a:ea typeface="Cambria Math"/>
                      </a:rPr>
                      <m:t>10−3,5</m:t>
                    </m:r>
                  </m:oMath>
                </a14:m>
                <a:endParaRPr lang="en-US" sz="5400" dirty="0"/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628" y="4643446"/>
                <a:ext cx="3819844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6380" b="-278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err="1">
                <a:solidFill>
                  <a:schemeClr val="accent2">
                    <a:lumMod val="75000"/>
                  </a:schemeClr>
                </a:solidFill>
                <a:latin typeface="CrayonE" pitchFamily="2" charset="0"/>
              </a:rPr>
              <a:t>Consignes</a:t>
            </a: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CrayonE" pitchFamily="2" charset="0"/>
              </a:rPr>
              <a:t>:</a:t>
            </a:r>
          </a:p>
        </p:txBody>
      </p:sp>
      <p:pic>
        <p:nvPicPr>
          <p:cNvPr id="7" name="Espace réservé du contenu 6" descr="anainsi l'araigné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2571744"/>
            <a:ext cx="1752600" cy="2609850"/>
          </a:xfrm>
        </p:spPr>
      </p:pic>
      <p:sp>
        <p:nvSpPr>
          <p:cNvPr id="3" name="Espace réservé du texte 2"/>
          <p:cNvSpPr>
            <a:spLocks noGrp="1"/>
          </p:cNvSpPr>
          <p:nvPr>
            <p:ph type="body" idx="4294967295"/>
          </p:nvPr>
        </p:nvSpPr>
        <p:spPr>
          <a:xfrm>
            <a:off x="214282" y="1357298"/>
            <a:ext cx="8929718" cy="12509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Regarde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d’abord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as le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personnage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Anansi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Bubu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feuille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réponse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8" name="Espace réservé du contenu 7" descr="bubu le tigre.png"/>
          <p:cNvPicPr>
            <a:picLocks noGrp="1" noChangeAspect="1"/>
          </p:cNvPicPr>
          <p:nvPr>
            <p:ph sz="quarter" idx="4294967295"/>
          </p:nvPr>
        </p:nvPicPr>
        <p:blipFill>
          <a:blip r:embed="rId3"/>
          <a:stretch>
            <a:fillRect/>
          </a:stretch>
        </p:blipFill>
        <p:spPr>
          <a:xfrm>
            <a:off x="4214810" y="2571744"/>
            <a:ext cx="4606925" cy="2303462"/>
          </a:xfrm>
        </p:spPr>
      </p:pic>
      <p:sp>
        <p:nvSpPr>
          <p:cNvPr id="9" name="ZoneTexte 8"/>
          <p:cNvSpPr txBox="1"/>
          <p:nvPr/>
        </p:nvSpPr>
        <p:spPr>
          <a:xfrm>
            <a:off x="571472" y="5286388"/>
            <a:ext cx="79296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répondras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aux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calculs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correspondants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à ton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personnage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764704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1828485"/>
            <a:ext cx="4929222" cy="246461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468842" y="4628555"/>
            <a:ext cx="32390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16) </a:t>
            </a:r>
            <a:r>
              <a:rPr lang="en-US" sz="5400" dirty="0" smtClean="0"/>
              <a:t>70 </a:t>
            </a:r>
            <a:r>
              <a:rPr lang="en-US" sz="5400" dirty="0"/>
              <a:t>: </a:t>
            </a:r>
            <a:r>
              <a:rPr lang="en-US" sz="5400" dirty="0" smtClean="0"/>
              <a:t>10 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4214778" y="4588417"/>
                <a:ext cx="474971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FF0000"/>
                    </a:solidFill>
                  </a:rPr>
                  <a:t>16)</a:t>
                </a:r>
                <a:r>
                  <a:rPr lang="en-US" sz="5400" dirty="0"/>
                  <a:t> 17</a:t>
                </a:r>
                <a14:m>
                  <m:oMath xmlns:m="http://schemas.openxmlformats.org/officeDocument/2006/math">
                    <m:r>
                      <a:rPr lang="fr-FR" sz="5400" i="1">
                        <a:latin typeface="Cambria Math"/>
                      </a:rPr>
                      <m:t>+…=35</m:t>
                    </m:r>
                  </m:oMath>
                </a14:m>
                <a:endParaRPr lang="en-US" sz="5400" dirty="0"/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778" y="4588417"/>
                <a:ext cx="4749710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5128" t="-17881" b="-403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908720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07504" y="4714884"/>
                <a:ext cx="3600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FF0000"/>
                    </a:solidFill>
                  </a:rPr>
                  <a:t>17)</a:t>
                </a:r>
                <a:r>
                  <a:rPr lang="en-US" sz="5400" dirty="0" smtClean="0"/>
                  <a:t> </a:t>
                </a:r>
                <a:r>
                  <a:rPr lang="en-US" sz="5000" dirty="0"/>
                  <a:t>9</a:t>
                </a:r>
                <a:r>
                  <a:rPr lang="en-US" sz="4800" dirty="0" smtClean="0"/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/>
                        <a:ea typeface="Cambria Math"/>
                      </a:rPr>
                      <m:t>×</m:t>
                    </m:r>
                    <m:r>
                      <a:rPr lang="fr-FR" sz="4800" b="0" i="1" smtClean="0">
                        <a:latin typeface="Cambria Math"/>
                        <a:ea typeface="Cambria Math"/>
                      </a:rPr>
                      <m:t>2×5</m:t>
                    </m:r>
                  </m:oMath>
                </a14:m>
                <a:endParaRPr lang="en-US" sz="4800" dirty="0"/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714884"/>
                <a:ext cx="3600400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6949" t="-10526" b="-3355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4427984" y="4643446"/>
                <a:ext cx="453593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FF0000"/>
                    </a:solidFill>
                  </a:rPr>
                  <a:t>17)</a:t>
                </a:r>
                <a:r>
                  <a:rPr lang="fr-FR" sz="54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fr-FR" sz="5400">
                        <a:latin typeface="Cambria Math"/>
                        <a:ea typeface="Cambria Math"/>
                      </a:rPr>
                      <m:t>…−</m:t>
                    </m:r>
                    <m:r>
                      <a:rPr lang="fr-FR" sz="5400" i="1">
                        <a:latin typeface="Cambria Math"/>
                        <a:ea typeface="Cambria Math"/>
                      </a:rPr>
                      <m:t>3=17</m:t>
                    </m:r>
                  </m:oMath>
                </a14:m>
                <a:r>
                  <a:rPr lang="en-US" sz="5400" dirty="0" smtClean="0"/>
                  <a:t> </a:t>
                </a:r>
                <a:endParaRPr lang="en-US" sz="5000" dirty="0"/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4643446"/>
                <a:ext cx="4535934" cy="923330"/>
              </a:xfrm>
              <a:prstGeom prst="rect">
                <a:avLst/>
              </a:prstGeom>
              <a:blipFill rotWithShape="1">
                <a:blip r:embed="rId5"/>
                <a:stretch>
                  <a:fillRect l="-5376" b="-278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190" y="1052736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35496" y="4714884"/>
                <a:ext cx="417928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FF0000"/>
                    </a:solidFill>
                  </a:rPr>
                  <a:t>18)</a:t>
                </a:r>
                <a:r>
                  <a:rPr lang="en-US" sz="5400" dirty="0" smtClean="0"/>
                  <a:t> </a:t>
                </a:r>
                <a:r>
                  <a:rPr lang="en-US" sz="4400" dirty="0" smtClean="0"/>
                  <a:t>17</a:t>
                </a:r>
                <a14:m>
                  <m:oMath xmlns:m="http://schemas.openxmlformats.org/officeDocument/2006/math">
                    <m:r>
                      <a:rPr lang="fr-FR" sz="4400" b="0" i="1" smtClean="0">
                        <a:latin typeface="Cambria Math"/>
                      </a:rPr>
                      <m:t>+…=35</m:t>
                    </m:r>
                  </m:oMath>
                </a14:m>
                <a:endParaRPr lang="en-US" sz="4400" dirty="0"/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4714884"/>
                <a:ext cx="4179282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5985" t="-658" b="-2631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4644008" y="4643446"/>
                <a:ext cx="4176464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FF0000"/>
                    </a:solidFill>
                  </a:rPr>
                  <a:t>18)</a:t>
                </a:r>
                <a:r>
                  <a:rPr lang="en-US" sz="6000" dirty="0"/>
                  <a:t> </a:t>
                </a:r>
                <a:r>
                  <a:rPr lang="en-US" sz="5000" dirty="0"/>
                  <a:t>9 </a:t>
                </a:r>
                <a14:m>
                  <m:oMath xmlns:m="http://schemas.openxmlformats.org/officeDocument/2006/math">
                    <m:r>
                      <a:rPr lang="en-US" sz="5000" i="1">
                        <a:latin typeface="Cambria Math"/>
                        <a:ea typeface="Cambria Math"/>
                      </a:rPr>
                      <m:t>×</m:t>
                    </m:r>
                    <m:r>
                      <a:rPr lang="fr-FR" sz="5000" i="1">
                        <a:latin typeface="Cambria Math"/>
                        <a:ea typeface="Cambria Math"/>
                      </a:rPr>
                      <m:t>2×5</m:t>
                    </m:r>
                  </m:oMath>
                </a14:m>
                <a:endParaRPr lang="en-US" sz="5000" dirty="0"/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643446"/>
                <a:ext cx="4176464" cy="1015663"/>
              </a:xfrm>
              <a:prstGeom prst="rect">
                <a:avLst/>
              </a:prstGeom>
              <a:blipFill rotWithShape="1">
                <a:blip r:embed="rId5"/>
                <a:stretch>
                  <a:fillRect l="-5985" t="-2410" b="-2951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980728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35496" y="4714884"/>
                <a:ext cx="432048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solidFill>
                      <a:srgbClr val="FF0000"/>
                    </a:solidFill>
                  </a:rPr>
                  <a:t>19)</a:t>
                </a:r>
                <a:r>
                  <a:rPr lang="en-US" sz="4000" dirty="0" smtClean="0"/>
                  <a:t> 23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fr-FR" sz="4000" b="0" i="1" smtClean="0">
                        <a:latin typeface="Cambria Math"/>
                        <a:ea typeface="Cambria Math"/>
                      </a:rPr>
                      <m:t>…=2300</m:t>
                    </m:r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4714884"/>
                <a:ext cx="4320480" cy="707886"/>
              </a:xfrm>
              <a:prstGeom prst="rect">
                <a:avLst/>
              </a:prstGeom>
              <a:blipFill rotWithShape="1">
                <a:blip r:embed="rId4"/>
                <a:stretch>
                  <a:fillRect l="-5078" t="-15385" b="-350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5072066" y="4643446"/>
            <a:ext cx="3676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19)</a:t>
            </a:r>
            <a:r>
              <a:rPr lang="en-US" sz="5400" dirty="0"/>
              <a:t> 70 : 10 </a:t>
            </a:r>
            <a:endParaRPr lang="en-US" sz="5000" dirty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082598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44509"/>
            <a:ext cx="4929222" cy="246461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35496" y="4714884"/>
            <a:ext cx="3816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20)</a:t>
            </a:r>
            <a:r>
              <a:rPr lang="en-US" sz="4400" dirty="0"/>
              <a:t> </a:t>
            </a:r>
            <a:r>
              <a:rPr lang="en-US" sz="4800" dirty="0" smtClean="0"/>
              <a:t>12,3 </a:t>
            </a:r>
            <a:r>
              <a:rPr lang="en-US" sz="4800" dirty="0"/>
              <a:t>+ </a:t>
            </a:r>
            <a:r>
              <a:rPr lang="en-US" sz="4800" dirty="0" smtClean="0"/>
              <a:t>13,7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endParaRPr lang="en-US" sz="4800" dirty="0"/>
          </a:p>
        </p:txBody>
      </p:sp>
      <p:sp>
        <p:nvSpPr>
          <p:cNvPr id="5" name="ZoneTexte 4"/>
          <p:cNvSpPr txBox="1"/>
          <p:nvPr/>
        </p:nvSpPr>
        <p:spPr>
          <a:xfrm>
            <a:off x="4572000" y="4610090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20)</a:t>
            </a:r>
            <a:r>
              <a:rPr lang="en-US" sz="5400" dirty="0"/>
              <a:t> </a:t>
            </a:r>
            <a:r>
              <a:rPr lang="en-US" sz="4800" dirty="0"/>
              <a:t>10,5 + 0,45   </a:t>
            </a:r>
            <a:r>
              <a:rPr lang="en-US" sz="4800" dirty="0" smtClean="0"/>
              <a:t> </a:t>
            </a:r>
            <a:endParaRPr lang="en-US" sz="4800" dirty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- FIN -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chemeClr val="accent6">
                    <a:lumMod val="75000"/>
                  </a:schemeClr>
                </a:solidFill>
                <a:latin typeface="CrayonE" pitchFamily="2" charset="0"/>
              </a:rPr>
              <a:t>Bravo à </a:t>
            </a:r>
            <a:r>
              <a:rPr lang="en-US" sz="7200" b="1" dirty="0" err="1" smtClean="0">
                <a:solidFill>
                  <a:schemeClr val="accent6">
                    <a:lumMod val="75000"/>
                  </a:schemeClr>
                </a:solidFill>
                <a:latin typeface="CrayonE" pitchFamily="2" charset="0"/>
              </a:rPr>
              <a:t>tous</a:t>
            </a:r>
            <a:r>
              <a:rPr lang="en-US" sz="7200" b="1" dirty="0">
                <a:solidFill>
                  <a:schemeClr val="accent6">
                    <a:lumMod val="75000"/>
                  </a:schemeClr>
                </a:solidFill>
                <a:latin typeface="CrayonE" pitchFamily="2" charset="0"/>
              </a:rPr>
              <a:t> </a:t>
            </a:r>
            <a:r>
              <a:rPr lang="en-US" sz="7200" b="1" dirty="0" smtClean="0">
                <a:solidFill>
                  <a:schemeClr val="accent6">
                    <a:lumMod val="75000"/>
                  </a:schemeClr>
                </a:solidFill>
                <a:latin typeface="CrayonE" pitchFamily="2" charset="0"/>
              </a:rPr>
              <a:t>!</a:t>
            </a:r>
            <a:endParaRPr lang="en-US" sz="7200" b="1" dirty="0">
              <a:solidFill>
                <a:schemeClr val="accent6">
                  <a:lumMod val="75000"/>
                </a:schemeClr>
              </a:solidFill>
              <a:latin typeface="CrayonE" pitchFamily="2" charset="0"/>
            </a:endParaRPr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Regarde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l’exemple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6" name="Espace réservé du contenu 5" descr="anainsi l'araigné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971278"/>
            <a:ext cx="1752600" cy="2609850"/>
          </a:xfrm>
        </p:spPr>
      </p:pic>
      <p:pic>
        <p:nvPicPr>
          <p:cNvPr id="7" name="Image 6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2420888"/>
            <a:ext cx="4143372" cy="2071686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187624" y="4643446"/>
            <a:ext cx="17859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3 + 2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148064" y="4500570"/>
            <a:ext cx="2880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5 + …= 7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/>
          <a:lstStyle/>
          <a:p>
            <a:r>
              <a:rPr lang="en-US" dirty="0" err="1"/>
              <a:t>Tu</a:t>
            </a:r>
            <a:r>
              <a:rPr lang="en-US" dirty="0"/>
              <a:t> auras </a:t>
            </a:r>
            <a:r>
              <a:rPr lang="en-US" dirty="0">
                <a:solidFill>
                  <a:srgbClr val="FF0000"/>
                </a:solidFill>
              </a:rPr>
              <a:t>30 </a:t>
            </a:r>
            <a:r>
              <a:rPr lang="en-US" dirty="0" err="1">
                <a:solidFill>
                  <a:srgbClr val="FF0000"/>
                </a:solidFill>
              </a:rPr>
              <a:t>secondes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par </a:t>
            </a:r>
            <a:r>
              <a:rPr lang="en-US" dirty="0" err="1"/>
              <a:t>calcul</a:t>
            </a:r>
            <a:r>
              <a:rPr lang="en-US" dirty="0"/>
              <a:t>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00298" y="4357694"/>
            <a:ext cx="3900486" cy="161448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8000" dirty="0" err="1"/>
              <a:t>Prêts</a:t>
            </a:r>
            <a:r>
              <a:rPr lang="en-US" sz="8000" dirty="0"/>
              <a:t> ? …</a:t>
            </a:r>
          </a:p>
        </p:txBody>
      </p:sp>
      <p:pic>
        <p:nvPicPr>
          <p:cNvPr id="4" name="Image 3" descr="calcul ment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1928802"/>
            <a:ext cx="2428892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908720"/>
            <a:ext cx="2252666" cy="3354514"/>
          </a:xfrm>
          <a:prstGeom prst="rect">
            <a:avLst/>
          </a:prstGeom>
        </p:spPr>
      </p:pic>
      <p:pic>
        <p:nvPicPr>
          <p:cNvPr id="7" name="Image 6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3298" y="1916832"/>
            <a:ext cx="4929222" cy="2464611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251520" y="4714884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1) </a:t>
            </a:r>
            <a:r>
              <a:rPr lang="en-US" sz="5400" dirty="0" smtClean="0"/>
              <a:t>7,6 </a:t>
            </a:r>
            <a:r>
              <a:rPr lang="en-US" sz="5400" dirty="0"/>
              <a:t>+ </a:t>
            </a:r>
            <a:r>
              <a:rPr lang="en-US" sz="5400" dirty="0" smtClean="0"/>
              <a:t>2,4 </a:t>
            </a:r>
            <a:endParaRPr lang="en-US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/>
              <p:cNvSpPr txBox="1"/>
              <p:nvPr/>
            </p:nvSpPr>
            <p:spPr>
              <a:xfrm>
                <a:off x="4572000" y="4714884"/>
                <a:ext cx="374840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 smtClean="0">
                    <a:solidFill>
                      <a:srgbClr val="FF0000"/>
                    </a:solidFill>
                  </a:rPr>
                  <a:t>1) </a:t>
                </a:r>
                <a:r>
                  <a:rPr lang="en-US" sz="5400" dirty="0" smtClean="0"/>
                  <a:t> </a:t>
                </a:r>
                <a:r>
                  <a:rPr lang="en-US" sz="5400" dirty="0"/>
                  <a:t>1,6 </a:t>
                </a:r>
                <a14:m>
                  <m:oMath xmlns:m="http://schemas.openxmlformats.org/officeDocument/2006/math">
                    <m:r>
                      <a:rPr lang="fr-FR" sz="5400" i="1">
                        <a:latin typeface="Cambria Math"/>
                      </a:rPr>
                      <m:t>−</m:t>
                    </m:r>
                    <m:r>
                      <a:rPr lang="fr-FR" sz="5400">
                        <a:latin typeface="Cambria Math"/>
                      </a:rPr>
                      <m:t> </m:t>
                    </m:r>
                  </m:oMath>
                </a14:m>
                <a:r>
                  <a:rPr lang="en-US" sz="5400" dirty="0"/>
                  <a:t>1</a:t>
                </a:r>
                <a:r>
                  <a:rPr lang="en-US" sz="54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5400" dirty="0" smtClean="0"/>
                  <a:t> </a:t>
                </a:r>
                <a:endParaRPr lang="en-US" sz="5400" dirty="0"/>
              </a:p>
            </p:txBody>
          </p:sp>
        </mc:Choice>
        <mc:Fallback xmlns=""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714884"/>
                <a:ext cx="3748406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8618" t="-17763" b="-3947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836712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1916832"/>
            <a:ext cx="4929222" cy="24646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251520" y="4714884"/>
                <a:ext cx="335188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 smtClean="0">
                    <a:solidFill>
                      <a:srgbClr val="FF0000"/>
                    </a:solidFill>
                  </a:rPr>
                  <a:t>2) </a:t>
                </a:r>
                <a:r>
                  <a:rPr lang="en-US" sz="4800" dirty="0" smtClean="0"/>
                  <a:t> </a:t>
                </a:r>
                <a:r>
                  <a:rPr lang="en-US" sz="5400" dirty="0" smtClean="0"/>
                  <a:t>1,6 </a:t>
                </a:r>
                <a14:m>
                  <m:oMath xmlns:m="http://schemas.openxmlformats.org/officeDocument/2006/math">
                    <m:r>
                      <a:rPr lang="fr-FR" sz="5400" b="0" i="1" smtClean="0">
                        <a:latin typeface="Cambria Math"/>
                      </a:rPr>
                      <m:t>−</m:t>
                    </m:r>
                    <m:r>
                      <a:rPr lang="fr-FR" sz="54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5400" dirty="0" smtClean="0"/>
                  <a:t>1  </a:t>
                </a:r>
                <a:endParaRPr lang="en-US" sz="5400" dirty="0"/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714884"/>
                <a:ext cx="3351886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8182" t="-17763" r="-8182" b="-3947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4644008" y="4643446"/>
                <a:ext cx="328614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 smtClean="0">
                    <a:solidFill>
                      <a:srgbClr val="FF0000"/>
                    </a:solidFill>
                  </a:rPr>
                  <a:t>2) </a:t>
                </a:r>
                <a:r>
                  <a:rPr lang="en-US" sz="5400" dirty="0" smtClean="0"/>
                  <a:t> </a:t>
                </a:r>
                <a:r>
                  <a:rPr lang="en-US" sz="5400" dirty="0"/>
                  <a:t>5</a:t>
                </a:r>
                <a14:m>
                  <m:oMath xmlns:m="http://schemas.openxmlformats.org/officeDocument/2006/math">
                    <m:r>
                      <a:rPr lang="fr-FR" sz="540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5400" i="1">
                        <a:latin typeface="Cambria Math"/>
                        <a:ea typeface="Cambria Math"/>
                      </a:rPr>
                      <m:t>×</m:t>
                    </m:r>
                    <m:r>
                      <a:rPr lang="fr-FR" sz="5400" i="1">
                        <a:latin typeface="Cambria Math"/>
                        <a:ea typeface="Cambria Math"/>
                      </a:rPr>
                      <m:t>12</m:t>
                    </m:r>
                  </m:oMath>
                </a14:m>
                <a:r>
                  <a:rPr lang="en-US" sz="5400" dirty="0" smtClean="0"/>
                  <a:t>    </a:t>
                </a:r>
                <a:endParaRPr lang="en-US" sz="5400" dirty="0"/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643446"/>
                <a:ext cx="3286148" cy="923330"/>
              </a:xfrm>
              <a:prstGeom prst="rect">
                <a:avLst/>
              </a:prstGeom>
              <a:blipFill rotWithShape="1">
                <a:blip r:embed="rId5"/>
                <a:stretch>
                  <a:fillRect l="-10019" t="-17881" b="-403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836712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1916832"/>
            <a:ext cx="4929222" cy="24646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323528" y="4714884"/>
                <a:ext cx="316835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 smtClean="0">
                    <a:solidFill>
                      <a:srgbClr val="FF0000"/>
                    </a:solidFill>
                  </a:rPr>
                  <a:t>3)  </a:t>
                </a:r>
                <a:r>
                  <a:rPr lang="en-US" sz="5400" dirty="0"/>
                  <a:t>5</a:t>
                </a:r>
                <a14:m>
                  <m:oMath xmlns:m="http://schemas.openxmlformats.org/officeDocument/2006/math">
                    <m:r>
                      <a:rPr lang="fr-FR" sz="54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540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fr-FR" sz="5400" b="0" i="1" smtClean="0">
                        <a:latin typeface="Cambria Math"/>
                        <a:ea typeface="Cambria Math"/>
                      </a:rPr>
                      <m:t>12</m:t>
                    </m:r>
                  </m:oMath>
                </a14:m>
                <a:r>
                  <a:rPr lang="en-US" sz="5400" dirty="0" smtClean="0"/>
                  <a:t>  </a:t>
                </a:r>
                <a:endParaRPr lang="en-US" sz="5400" dirty="0"/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714884"/>
                <a:ext cx="3168352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10192" t="-17763" b="-3947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3923928" y="4643446"/>
            <a:ext cx="49685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3)</a:t>
            </a:r>
            <a:r>
              <a:rPr lang="en-US" sz="5400" dirty="0" smtClean="0"/>
              <a:t> Le double de    13 </a:t>
            </a:r>
            <a:endParaRPr lang="en-US" sz="5400" dirty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908720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9282" y="1916832"/>
            <a:ext cx="4929222" cy="246461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-36512" y="4714884"/>
            <a:ext cx="4320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4)</a:t>
            </a:r>
            <a:r>
              <a:rPr lang="en-US" sz="4800" dirty="0" smtClean="0"/>
              <a:t> </a:t>
            </a:r>
            <a:r>
              <a:rPr lang="en-US" sz="5400" dirty="0" smtClean="0"/>
              <a:t>La </a:t>
            </a:r>
            <a:r>
              <a:rPr lang="en-US" sz="5400" dirty="0" err="1" smtClean="0"/>
              <a:t>moitié</a:t>
            </a:r>
            <a:r>
              <a:rPr lang="en-US" sz="5400" dirty="0"/>
              <a:t> </a:t>
            </a:r>
            <a:r>
              <a:rPr lang="en-US" sz="5400" dirty="0" smtClean="0"/>
              <a:t>de 15 </a:t>
            </a:r>
            <a:endParaRPr lang="en-US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4860032" y="4643446"/>
                <a:ext cx="3600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 smtClean="0">
                    <a:solidFill>
                      <a:srgbClr val="FF0000"/>
                    </a:solidFill>
                  </a:rPr>
                  <a:t>4)</a:t>
                </a:r>
                <a:r>
                  <a:rPr lang="en-US" sz="5400" dirty="0"/>
                  <a:t> 523</a:t>
                </a:r>
                <a:r>
                  <a:rPr lang="fr-FR" sz="54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fr-FR" sz="5400">
                        <a:latin typeface="Cambria Math"/>
                        <a:ea typeface="Cambria Math"/>
                      </a:rPr>
                      <m:t>−</m:t>
                    </m:r>
                    <m:r>
                      <a:rPr lang="fr-FR" sz="54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5400" dirty="0"/>
                  <a:t>67 </a:t>
                </a:r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4643446"/>
                <a:ext cx="3600400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8968" t="-17881" r="-9306" b="-403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908720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952" y="1916832"/>
            <a:ext cx="4929222" cy="24646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251520" y="4714884"/>
                <a:ext cx="299298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 smtClean="0">
                    <a:solidFill>
                      <a:srgbClr val="FF0000"/>
                    </a:solidFill>
                  </a:rPr>
                  <a:t>5)</a:t>
                </a:r>
                <a:r>
                  <a:rPr lang="en-US" sz="4800" dirty="0" smtClean="0"/>
                  <a:t>  </a:t>
                </a:r>
                <a:r>
                  <a:rPr lang="en-US" sz="5400" dirty="0" smtClean="0"/>
                  <a:t>100</a:t>
                </a:r>
                <a14:m>
                  <m:oMath xmlns:m="http://schemas.openxmlformats.org/officeDocument/2006/math">
                    <m:r>
                      <a:rPr lang="en-US" sz="5400" i="1">
                        <a:latin typeface="Cambria Math"/>
                        <a:ea typeface="Cambria Math"/>
                      </a:rPr>
                      <m:t> </m:t>
                    </m:r>
                    <m:r>
                      <a:rPr lang="fr-FR" sz="5400" b="0" i="1" smtClean="0">
                        <a:latin typeface="Cambria Math"/>
                        <a:ea typeface="Cambria Math"/>
                      </a:rPr>
                      <m:t> :4</m:t>
                    </m:r>
                  </m:oMath>
                </a14:m>
                <a:endParaRPr lang="en-US" sz="5400" dirty="0"/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714884"/>
                <a:ext cx="2992986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9165" t="-17763" b="-3947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4355976" y="4643446"/>
                <a:ext cx="489654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 smtClean="0">
                    <a:solidFill>
                      <a:srgbClr val="FF0000"/>
                    </a:solidFill>
                  </a:rPr>
                  <a:t>5)</a:t>
                </a:r>
                <a:r>
                  <a:rPr lang="en-US" sz="5400" dirty="0"/>
                  <a:t> 6</a:t>
                </a:r>
                <a14:m>
                  <m:oMath xmlns:m="http://schemas.openxmlformats.org/officeDocument/2006/math">
                    <m:r>
                      <a:rPr lang="fr-FR" sz="540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5400" i="1">
                        <a:latin typeface="Cambria Math"/>
                        <a:ea typeface="Cambria Math"/>
                      </a:rPr>
                      <m:t>×</m:t>
                    </m:r>
                    <m:r>
                      <a:rPr lang="fr-FR" sz="5400" i="1">
                        <a:latin typeface="Cambria Math"/>
                        <a:ea typeface="Cambria Math"/>
                      </a:rPr>
                      <m:t>…=48</m:t>
                    </m:r>
                  </m:oMath>
                </a14:m>
                <a:r>
                  <a:rPr lang="en-US" sz="5400" dirty="0" smtClean="0"/>
                  <a:t>  </a:t>
                </a:r>
                <a:endParaRPr lang="en-US" sz="5400" dirty="0"/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4643446"/>
                <a:ext cx="4896544" cy="923330"/>
              </a:xfrm>
              <a:prstGeom prst="rect">
                <a:avLst/>
              </a:prstGeom>
              <a:blipFill rotWithShape="1">
                <a:blip r:embed="rId5"/>
                <a:stretch>
                  <a:fillRect l="-6725" t="-17881" b="-403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276</Words>
  <Application>Microsoft Office PowerPoint</Application>
  <PresentationFormat>Affichage à l'écran (4:3)</PresentationFormat>
  <Paragraphs>53</Paragraphs>
  <Slides>25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Cambria Math</vt:lpstr>
      <vt:lpstr>CrayonE</vt:lpstr>
      <vt:lpstr>Times New Roman</vt:lpstr>
      <vt:lpstr>Thème Office</vt:lpstr>
      <vt:lpstr>Concours de calcul mental                                      La finale        </vt:lpstr>
      <vt:lpstr>Consignes:</vt:lpstr>
      <vt:lpstr>Regarde l’exemple:</vt:lpstr>
      <vt:lpstr>Tu auras 30 secondes par calcul.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- FIN -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Concours de calcul mental</dc:title>
  <dc:creator>Carole</dc:creator>
  <cp:lastModifiedBy>KLORANY</cp:lastModifiedBy>
  <cp:revision>63</cp:revision>
  <dcterms:created xsi:type="dcterms:W3CDTF">2016-03-13T19:30:57Z</dcterms:created>
  <dcterms:modified xsi:type="dcterms:W3CDTF">2023-02-17T20:32:13Z</dcterms:modified>
</cp:coreProperties>
</file>