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65" r:id="rId4"/>
    <p:sldId id="266" r:id="rId5"/>
    <p:sldId id="279" r:id="rId6"/>
    <p:sldId id="277" r:id="rId7"/>
    <p:sldId id="280" r:id="rId8"/>
    <p:sldId id="267" r:id="rId9"/>
  </p:sldIdLst>
  <p:sldSz cx="12192000" cy="6858000"/>
  <p:notesSz cx="6858000" cy="9144000"/>
  <p:defaultTextStyle>
    <a:defPPr>
      <a:defRPr lang="aa-E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771B35"/>
    <a:srgbClr val="AB4B64"/>
    <a:srgbClr val="92647F"/>
    <a:srgbClr val="985E8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115E3BE6-2963-CF57-8AA2-DBEAF16C62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aa-ET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4D63432-050B-5166-628F-07601398B4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BD85C-42C6-4B65-8242-56648997547F}" type="datetimeFigureOut">
              <a:rPr lang="aa-ET" smtClean="0"/>
              <a:t>03/11/2024</a:t>
            </a:fld>
            <a:endParaRPr lang="aa-ET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E1DA67C-7CB6-E7E4-AF1B-9AC750F99D0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aa-ET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8C068A7-8AB1-688D-0B6B-D0A663A68DA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E22BE-ECC0-467B-B355-E030AAA2A40B}" type="slidenum">
              <a:rPr lang="aa-ET" smtClean="0"/>
              <a:t>‹N°›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7828093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aa-ET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0BD60-C7A5-4C16-B81A-CD42A8A824EB}" type="datetimeFigureOut">
              <a:rPr lang="aa-ET" smtClean="0"/>
              <a:t>03/11/2024</a:t>
            </a:fld>
            <a:endParaRPr lang="aa-ET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a-ET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aa-ET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aa-ET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1C3FC-D68E-4E59-9347-7F83259087D7}" type="slidenum">
              <a:rPr lang="aa-ET" smtClean="0"/>
              <a:t>‹N°›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5235909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1C3FC-D68E-4E59-9347-7F83259087D7}" type="slidenum">
              <a:rPr lang="aa-ET" smtClean="0"/>
              <a:t>2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4165462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B3D4-D75E-40BF-B750-CCC8E8E29A0E}" type="datetime1">
              <a:rPr lang="aa-ET" smtClean="0"/>
              <a:t>03/11/2024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des mathématiques 2023 - Académidie de Guyane</a:t>
            </a:r>
            <a:endParaRPr lang="aa-E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7780E13-C0DE-4D4A-B2CF-6669D19498F9}" type="slidenum">
              <a:rPr lang="aa-ET" smtClean="0"/>
              <a:t>‹N°›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812076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CD0E3-2F42-4A49-AB08-0D6CC7DB44AA}" type="datetime1">
              <a:rPr lang="aa-ET" smtClean="0"/>
              <a:t>03/11/2024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des mathématiques 2023 - Académidie de Guyane</a:t>
            </a:r>
            <a:endParaRPr lang="aa-E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780E13-C0DE-4D4A-B2CF-6669D19498F9}" type="slidenum">
              <a:rPr lang="aa-ET" smtClean="0"/>
              <a:t>‹N°›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414135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D131-D7DD-42C2-AB97-364FCCE17619}" type="datetime1">
              <a:rPr lang="aa-ET" smtClean="0"/>
              <a:t>03/11/2024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des mathématiques 2023 - Académidie de Guyane</a:t>
            </a:r>
            <a:endParaRPr lang="aa-E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780E13-C0DE-4D4A-B2CF-6669D19498F9}" type="slidenum">
              <a:rPr lang="aa-ET" smtClean="0"/>
              <a:t>‹N°›</a:t>
            </a:fld>
            <a:endParaRPr lang="aa-E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8778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F1027-8C33-4905-B56C-940F830F7555}" type="datetime1">
              <a:rPr lang="aa-ET" smtClean="0"/>
              <a:t>03/11/2024</a:t>
            </a:fld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des mathématiques 2023 - Académidie de Guyane</a:t>
            </a:r>
            <a:endParaRPr lang="aa-E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780E13-C0DE-4D4A-B2CF-6669D19498F9}" type="slidenum">
              <a:rPr lang="aa-ET" smtClean="0"/>
              <a:t>‹N°›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582933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09392-2BE6-4E44-BB2B-ED6A71E39B53}" type="datetime1">
              <a:rPr lang="aa-ET" smtClean="0"/>
              <a:t>03/11/2024</a:t>
            </a:fld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des mathématiques 2023 - Académidie de Guyane</a:t>
            </a:r>
            <a:endParaRPr lang="aa-E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780E13-C0DE-4D4A-B2CF-6669D19498F9}" type="slidenum">
              <a:rPr lang="aa-ET" smtClean="0"/>
              <a:t>‹N°›</a:t>
            </a:fld>
            <a:endParaRPr lang="aa-E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9383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A23FB-52F7-4B14-A330-20271EA1FC37}" type="datetime1">
              <a:rPr lang="aa-ET" smtClean="0"/>
              <a:t>03/11/2024</a:t>
            </a:fld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des mathématiques 2023 - Académidie de Guyane</a:t>
            </a:r>
            <a:endParaRPr lang="aa-E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780E13-C0DE-4D4A-B2CF-6669D19498F9}" type="slidenum">
              <a:rPr lang="aa-ET" smtClean="0"/>
              <a:t>‹N°›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2313803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3308-E37E-48C2-95CE-5027B5038A4E}" type="datetime1">
              <a:rPr lang="aa-ET" smtClean="0"/>
              <a:t>03/11/2024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des mathématiques 2023 - Académidie de Guyane</a:t>
            </a:r>
            <a:endParaRPr lang="aa-E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80E13-C0DE-4D4A-B2CF-6669D19498F9}" type="slidenum">
              <a:rPr lang="aa-ET" smtClean="0"/>
              <a:t>‹N°›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0396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F4A1B-AD28-42BD-B953-F7D6D5A75207}" type="datetime1">
              <a:rPr lang="aa-ET" smtClean="0"/>
              <a:t>03/11/2024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des mathématiques 2023 - Académidie de Guyane</a:t>
            </a:r>
            <a:endParaRPr lang="aa-E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80E13-C0DE-4D4A-B2CF-6669D19498F9}" type="slidenum">
              <a:rPr lang="aa-ET" smtClean="0"/>
              <a:t>‹N°›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739478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2826-97EF-4FD8-B40B-7876BFCD35BB}" type="datetime1">
              <a:rPr lang="aa-ET" smtClean="0"/>
              <a:t>03/11/2024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des mathématiques 2023 - Académidie de Guyane</a:t>
            </a:r>
            <a:endParaRPr lang="aa-E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80E13-C0DE-4D4A-B2CF-6669D19498F9}" type="slidenum">
              <a:rPr lang="aa-ET" smtClean="0"/>
              <a:t>‹N°›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918677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C97D-55D2-47CF-B1CA-3E5CFDF502CB}" type="datetime1">
              <a:rPr lang="aa-ET" smtClean="0"/>
              <a:t>03/11/2024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des mathématiques 2023 - Académidie de Guyane</a:t>
            </a:r>
            <a:endParaRPr lang="aa-E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780E13-C0DE-4D4A-B2CF-6669D19498F9}" type="slidenum">
              <a:rPr lang="aa-ET" smtClean="0"/>
              <a:t>‹N°›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4206580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EA1E-5280-4E23-ABD8-9794458A309E}" type="datetime1">
              <a:rPr lang="aa-ET" smtClean="0"/>
              <a:t>03/11/2024</a:t>
            </a:fld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des mathématiques 2023 - Académidie de Guyane</a:t>
            </a:r>
            <a:endParaRPr lang="aa-E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7780E13-C0DE-4D4A-B2CF-6669D19498F9}" type="slidenum">
              <a:rPr lang="aa-ET" smtClean="0"/>
              <a:t>‹N°›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565495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4DB4-F0B9-46E6-BF4A-5D9E087523CF}" type="datetime1">
              <a:rPr lang="aa-ET" smtClean="0"/>
              <a:t>03/11/2024</a:t>
            </a:fld>
            <a:endParaRPr lang="aa-E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des mathématiques 2023 - Académidie de Guyane</a:t>
            </a:r>
            <a:endParaRPr lang="aa-E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7780E13-C0DE-4D4A-B2CF-6669D19498F9}" type="slidenum">
              <a:rPr lang="aa-ET" smtClean="0"/>
              <a:t>‹N°›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500327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EDDE-0217-40E8-8E04-F06A2C59D7BB}" type="datetime1">
              <a:rPr lang="aa-ET" smtClean="0"/>
              <a:t>03/11/2024</a:t>
            </a:fld>
            <a:endParaRPr lang="aa-E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des mathématiques 2023 - Académidie de Guyane</a:t>
            </a:r>
            <a:endParaRPr lang="aa-E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80E13-C0DE-4D4A-B2CF-6669D19498F9}" type="slidenum">
              <a:rPr lang="aa-ET" smtClean="0"/>
              <a:t>‹N°›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663335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7245-4DA4-44D8-995C-14AB6D1215BF}" type="datetime1">
              <a:rPr lang="aa-ET" smtClean="0"/>
              <a:t>03/11/2024</a:t>
            </a:fld>
            <a:endParaRPr lang="aa-E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des mathématiques 2023 - Académidie de Guyane</a:t>
            </a:r>
            <a:endParaRPr lang="aa-E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80E13-C0DE-4D4A-B2CF-6669D19498F9}" type="slidenum">
              <a:rPr lang="aa-ET" smtClean="0"/>
              <a:t>‹N°›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152140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BD1F-16AF-40C4-968A-521EDD8F9A79}" type="datetime1">
              <a:rPr lang="aa-ET" smtClean="0"/>
              <a:t>03/11/2024</a:t>
            </a:fld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des mathématiques 2023 - Académidie de Guyane</a:t>
            </a:r>
            <a:endParaRPr lang="aa-E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80E13-C0DE-4D4A-B2CF-6669D19498F9}" type="slidenum">
              <a:rPr lang="aa-ET" smtClean="0"/>
              <a:t>‹N°›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283912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DCC2-CFA0-4EF1-87D6-B8F92A0B06AC}" type="datetime1">
              <a:rPr lang="aa-ET" smtClean="0"/>
              <a:t>03/11/2024</a:t>
            </a:fld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des mathématiques 2023 - Académidie de Guyane</a:t>
            </a:r>
            <a:endParaRPr lang="aa-E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780E13-C0DE-4D4A-B2CF-6669D19498F9}" type="slidenum">
              <a:rPr lang="aa-ET" smtClean="0"/>
              <a:t>‹N°›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41359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9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30000"/>
                <a:lumOff val="7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FE926-7F7E-4481-8EBE-5B7EB0296820}" type="datetime1">
              <a:rPr lang="aa-ET" smtClean="0"/>
              <a:t>03/11/2024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Semaine des mathématiques 2023 - Académidie de Guyane</a:t>
            </a:r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7780E13-C0DE-4D4A-B2CF-6669D19498F9}" type="slidenum">
              <a:rPr lang="aa-ET" smtClean="0"/>
              <a:t>‹N°›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67534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" y="-1"/>
            <a:ext cx="4665424" cy="256757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21" t="5705" r="20042" b="16034"/>
          <a:stretch/>
        </p:blipFill>
        <p:spPr>
          <a:xfrm>
            <a:off x="1920240" y="1577340"/>
            <a:ext cx="4186280" cy="4960620"/>
          </a:xfrm>
          <a:prstGeom prst="rect">
            <a:avLst/>
          </a:prstGeom>
        </p:spPr>
      </p:pic>
      <p:sp>
        <p:nvSpPr>
          <p:cNvPr id="6" name="Titre 1">
            <a:extLst>
              <a:ext uri="{FF2B5EF4-FFF2-40B4-BE49-F238E27FC236}">
                <a16:creationId xmlns:a16="http://schemas.microsoft.com/office/drawing/2014/main" id="{44A3BB95-862F-9A5F-C541-A95004CA1E71}"/>
              </a:ext>
            </a:extLst>
          </p:cNvPr>
          <p:cNvSpPr txBox="1">
            <a:spLocks/>
          </p:cNvSpPr>
          <p:nvPr/>
        </p:nvSpPr>
        <p:spPr>
          <a:xfrm>
            <a:off x="4232000" y="1577340"/>
            <a:ext cx="84857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Semaine des mathématiques</a:t>
            </a:r>
          </a:p>
          <a:p>
            <a:pPr algn="ctr"/>
            <a:r>
              <a:rPr lang="fr-FR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Du 13 au 20 mars 2024 </a:t>
            </a:r>
            <a:endParaRPr lang="aa-ET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anose="03060802040406070304" pitchFamily="66" charset="0"/>
            </a:endParaRPr>
          </a:p>
        </p:txBody>
      </p:sp>
      <p:pic>
        <p:nvPicPr>
          <p:cNvPr id="2" name="Image 1" descr="Une image contenant texte, capture d’écran, balle, conception">
            <a:extLst>
              <a:ext uri="{FF2B5EF4-FFF2-40B4-BE49-F238E27FC236}">
                <a16:creationId xmlns:a16="http://schemas.microsoft.com/office/drawing/2014/main" id="{9BCFFC07-E972-D127-48DD-5D02BCD162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435" y="3762223"/>
            <a:ext cx="4481790" cy="24504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0070C0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155434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A3BB95-862F-9A5F-C541-A95004CA1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748" y="4993300"/>
            <a:ext cx="8419752" cy="1325563"/>
          </a:xfrm>
        </p:spPr>
        <p:txBody>
          <a:bodyPr>
            <a:noAutofit/>
          </a:bodyPr>
          <a:lstStyle/>
          <a:p>
            <a:pPr algn="ctr"/>
            <a:r>
              <a:rPr lang="fr-FR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Niveaux 4</a:t>
            </a:r>
            <a:r>
              <a:rPr lang="fr-FR" sz="6000" b="1" baseline="30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ème</a:t>
            </a:r>
            <a:r>
              <a:rPr lang="fr-FR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 3</a:t>
            </a:r>
            <a:r>
              <a:rPr lang="fr-FR" sz="6000" b="1" baseline="30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ème</a:t>
            </a:r>
            <a:endParaRPr lang="aa-ET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44A3BB95-862F-9A5F-C541-A95004CA1E71}"/>
              </a:ext>
            </a:extLst>
          </p:cNvPr>
          <p:cNvSpPr txBox="1">
            <a:spLocks/>
          </p:cNvSpPr>
          <p:nvPr/>
        </p:nvSpPr>
        <p:spPr>
          <a:xfrm>
            <a:off x="1295400" y="342814"/>
            <a:ext cx="100964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Essayer c’est déjà réussir !</a:t>
            </a:r>
            <a:endParaRPr lang="aa-ET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6692289" y="6492875"/>
            <a:ext cx="5499711" cy="365125"/>
          </a:xfrm>
        </p:spPr>
        <p:txBody>
          <a:bodyPr/>
          <a:lstStyle/>
          <a:p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Semaine des mathématiques 2024 - Académie de Guyane</a:t>
            </a:r>
            <a:endParaRPr lang="aa-ET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Image 5" descr="Une image contenant smiley, émoticône, clipart, dessin humoristique">
            <a:extLst>
              <a:ext uri="{FF2B5EF4-FFF2-40B4-BE49-F238E27FC236}">
                <a16:creationId xmlns:a16="http://schemas.microsoft.com/office/drawing/2014/main" id="{C0D80B23-CF73-E89F-63E9-1062142632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518" y="1527562"/>
            <a:ext cx="3676963" cy="360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996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A3BB95-862F-9A5F-C541-A95004CA1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8237" y="298325"/>
            <a:ext cx="6480170" cy="1325563"/>
          </a:xfrm>
        </p:spPr>
        <p:txBody>
          <a:bodyPr>
            <a:noAutofit/>
          </a:bodyPr>
          <a:lstStyle/>
          <a:p>
            <a:pPr algn="ctr"/>
            <a:r>
              <a:rPr lang="fr-FR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Enigme 1</a:t>
            </a:r>
            <a:endParaRPr lang="aa-ET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6692289" y="6492875"/>
            <a:ext cx="5499711" cy="365125"/>
          </a:xfrm>
        </p:spPr>
        <p:txBody>
          <a:bodyPr/>
          <a:lstStyle/>
          <a:p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Semaine des mathématiques 2024 - Académie de Guyane</a:t>
            </a:r>
            <a:endParaRPr lang="aa-ET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0F1B8A7-E274-6D9C-7E13-1FF3B02C023B}"/>
              </a:ext>
            </a:extLst>
          </p:cNvPr>
          <p:cNvSpPr txBox="1"/>
          <p:nvPr/>
        </p:nvSpPr>
        <p:spPr>
          <a:xfrm>
            <a:off x="5905500" y="1285876"/>
            <a:ext cx="6072762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fr-FR" sz="2200" b="1" kern="100" dirty="0">
                <a:effectLst/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Gaël est un entraîneur de tennis qui possède moins de 100 balles.</a:t>
            </a:r>
            <a:endParaRPr lang="fr-FR" sz="2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fr-FR" sz="2200" b="1" kern="100" dirty="0">
                <a:effectLst/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En attendant l’arrivée de ses joueurs, il réalise au sol un triangle équilatéral avec toutes ses balles. </a:t>
            </a:r>
            <a:endParaRPr lang="fr-FR" sz="2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fr-FR" sz="2200" b="1" kern="100" dirty="0">
                <a:effectLst/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Son collègue Tony arrive ensuite et réussit à construire au sol un carré avec ce même nombre de balles.</a:t>
            </a:r>
            <a:endParaRPr lang="fr-FR" sz="2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CE0580F-04E1-963E-BCE2-E291AF7C93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767" y="2337435"/>
            <a:ext cx="4425315" cy="233553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B4C2ED08-4632-AB2A-C7DF-ABAC0D54C63C}"/>
              </a:ext>
            </a:extLst>
          </p:cNvPr>
          <p:cNvSpPr txBox="1"/>
          <p:nvPr/>
        </p:nvSpPr>
        <p:spPr>
          <a:xfrm>
            <a:off x="1924050" y="5889923"/>
            <a:ext cx="79819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i="1" kern="100" dirty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Combien de balles de tennis Gaël possède-t-il ?</a:t>
            </a:r>
            <a:endParaRPr lang="fr-FR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0510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A3BB95-862F-9A5F-C541-A95004CA1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8237" y="298325"/>
            <a:ext cx="6480170" cy="1325563"/>
          </a:xfrm>
        </p:spPr>
        <p:txBody>
          <a:bodyPr>
            <a:noAutofit/>
          </a:bodyPr>
          <a:lstStyle/>
          <a:p>
            <a:pPr algn="ctr"/>
            <a:r>
              <a:rPr lang="fr-FR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Enigme 2</a:t>
            </a:r>
            <a:endParaRPr lang="aa-ET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953584" y="1434260"/>
            <a:ext cx="9477409" cy="2300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200" b="1" kern="100" dirty="0">
                <a:effectLst/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Pour effectuer la remise des médailles du CROSS du collège, les professeurs d’EPS ont fait construire un podium constitué de 3 cubes de dimensions croissantes.</a:t>
            </a:r>
            <a:endParaRPr lang="fr-FR" sz="2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200" b="1" kern="100" dirty="0">
                <a:effectLst/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La figure ci-dessous représente la façade avant de ce podium. </a:t>
            </a:r>
            <a:endParaRPr lang="fr-FR" sz="2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/>
            <a:endParaRPr lang="fr-FR" b="1" dirty="0"/>
          </a:p>
          <a:p>
            <a:pPr algn="just"/>
            <a:endParaRPr lang="fr-FR" dirty="0">
              <a:solidFill>
                <a:srgbClr val="0070C0"/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04C10B69-D0F3-8A2A-92B9-177B93D5A3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60" b="28781"/>
          <a:stretch>
            <a:fillRect/>
          </a:stretch>
        </p:blipFill>
        <p:spPr bwMode="auto">
          <a:xfrm>
            <a:off x="4781550" y="3114993"/>
            <a:ext cx="3598545" cy="163766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1E9A88D0-A85C-9D64-73EF-62BFE7C26E42}"/>
              </a:ext>
            </a:extLst>
          </p:cNvPr>
          <p:cNvSpPr txBox="1"/>
          <p:nvPr/>
        </p:nvSpPr>
        <p:spPr>
          <a:xfrm>
            <a:off x="1997422" y="4752658"/>
            <a:ext cx="10004119" cy="898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1288415" algn="l"/>
              </a:tabLst>
            </a:pPr>
            <a:r>
              <a:rPr lang="fr-FR" sz="2200" b="1" kern="100" dirty="0">
                <a:effectLst/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Chaque carré mesure 2 dm de plus de côté que le carré précédent. </a:t>
            </a:r>
            <a:endParaRPr lang="fr-FR" sz="2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1288415" algn="l"/>
              </a:tabLst>
            </a:pPr>
            <a:r>
              <a:rPr lang="fr-FR" sz="2200" b="1" kern="100" dirty="0">
                <a:effectLst/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L’aire de la façade avant du podium est égale à 83 dm².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C3E5670-DDFB-2694-5D01-B9542DAB7EC5}"/>
              </a:ext>
            </a:extLst>
          </p:cNvPr>
          <p:cNvSpPr txBox="1"/>
          <p:nvPr/>
        </p:nvSpPr>
        <p:spPr>
          <a:xfrm>
            <a:off x="1051560" y="5689765"/>
            <a:ext cx="11058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i="1" kern="100" dirty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Calculer la longueur du côté de chacun des trois carrés qui composent la façade avant du podium.</a:t>
            </a:r>
            <a:endParaRPr lang="fr-FR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CAC0AA5-B4D3-135A-8979-42AFC82C5C78}"/>
              </a:ext>
            </a:extLst>
          </p:cNvPr>
          <p:cNvSpPr txBox="1"/>
          <p:nvPr/>
        </p:nvSpPr>
        <p:spPr>
          <a:xfrm>
            <a:off x="5136356" y="3905615"/>
            <a:ext cx="613886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200" b="1" dirty="0">
                <a:effectLst/>
                <a:latin typeface="Cambria Math" panose="02040503050406030204" pitchFamily="18" charset="0"/>
                <a:ea typeface="Aptos" panose="020B0004020202020204" pitchFamily="34" charset="0"/>
                <a:cs typeface="Cambria Math" panose="02040503050406030204" pitchFamily="18" charset="0"/>
              </a:rPr>
              <a:t>①      ②         ③</a:t>
            </a:r>
            <a:r>
              <a:rPr lang="fr-FR" sz="1800" b="1" i="1" dirty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	</a:t>
            </a:r>
            <a:endParaRPr lang="fr-FR" sz="3200" dirty="0"/>
          </a:p>
          <a:p>
            <a:endParaRPr lang="fr-FR" sz="3200" dirty="0"/>
          </a:p>
        </p:txBody>
      </p:sp>
      <p:sp>
        <p:nvSpPr>
          <p:cNvPr id="4" name="Espace réservé du pied de page 2">
            <a:extLst>
              <a:ext uri="{FF2B5EF4-FFF2-40B4-BE49-F238E27FC236}">
                <a16:creationId xmlns:a16="http://schemas.microsoft.com/office/drawing/2014/main" id="{0F540D26-3C8B-C30A-DA18-48ADFE978A7E}"/>
              </a:ext>
            </a:extLst>
          </p:cNvPr>
          <p:cNvSpPr txBox="1">
            <a:spLocks/>
          </p:cNvSpPr>
          <p:nvPr/>
        </p:nvSpPr>
        <p:spPr>
          <a:xfrm>
            <a:off x="6692288" y="6485994"/>
            <a:ext cx="54997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aa-ET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>
                <a:solidFill>
                  <a:schemeClr val="tx1">
                    <a:lumMod val="65000"/>
                    <a:lumOff val="35000"/>
                  </a:schemeClr>
                </a:solidFill>
              </a:rPr>
              <a:t>Semaine des mathématiques 2024 - Académie de Guyane</a:t>
            </a:r>
            <a:endParaRPr lang="aa-ET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622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A3BB95-862F-9A5F-C541-A95004CA1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8237" y="298325"/>
            <a:ext cx="6480170" cy="1325563"/>
          </a:xfrm>
        </p:spPr>
        <p:txBody>
          <a:bodyPr>
            <a:noAutofit/>
          </a:bodyPr>
          <a:lstStyle/>
          <a:p>
            <a:pPr algn="ctr"/>
            <a:r>
              <a:rPr lang="fr-FR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Enigme 3</a:t>
            </a:r>
            <a:endParaRPr lang="aa-ET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6692289" y="6492875"/>
            <a:ext cx="5499711" cy="365125"/>
          </a:xfrm>
        </p:spPr>
        <p:txBody>
          <a:bodyPr/>
          <a:lstStyle/>
          <a:p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Semaine des mathématiques 2024 - Académie de Guyane</a:t>
            </a:r>
            <a:endParaRPr lang="aa-ET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58D47A43-C7E7-3302-BE47-3A4543E9D243}"/>
              </a:ext>
            </a:extLst>
          </p:cNvPr>
          <p:cNvSpPr txBox="1"/>
          <p:nvPr/>
        </p:nvSpPr>
        <p:spPr>
          <a:xfrm>
            <a:off x="828675" y="1439644"/>
            <a:ext cx="110500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200" b="1" kern="100" dirty="0">
                <a:effectLst/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4 nombres ont été remplacés par 4 articles de sport :</a:t>
            </a:r>
            <a:endParaRPr lang="fr-FR" b="1" i="1" dirty="0">
              <a:solidFill>
                <a:srgbClr val="A50021"/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308B4BC3-B412-C0DA-EA6E-CD64F48C0E40}"/>
              </a:ext>
            </a:extLst>
          </p:cNvPr>
          <p:cNvSpPr txBox="1"/>
          <p:nvPr/>
        </p:nvSpPr>
        <p:spPr>
          <a:xfrm>
            <a:off x="1400175" y="5936773"/>
            <a:ext cx="102679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i="1" kern="100" dirty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Retrouver quel nombre remplace chacun de ces 4 articles de sport.</a:t>
            </a:r>
            <a:endParaRPr lang="fr-FR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E1AD264D-0D45-647F-A61D-DCA9818FC5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507364"/>
              </p:ext>
            </p:extLst>
          </p:nvPr>
        </p:nvGraphicFramePr>
        <p:xfrm>
          <a:off x="917204" y="1970416"/>
          <a:ext cx="8198220" cy="637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9006">
                  <a:extLst>
                    <a:ext uri="{9D8B030D-6E8A-4147-A177-3AD203B41FA5}">
                      <a16:colId xmlns:a16="http://schemas.microsoft.com/office/drawing/2014/main" val="1803526663"/>
                    </a:ext>
                  </a:extLst>
                </a:gridCol>
                <a:gridCol w="2049738">
                  <a:extLst>
                    <a:ext uri="{9D8B030D-6E8A-4147-A177-3AD203B41FA5}">
                      <a16:colId xmlns:a16="http://schemas.microsoft.com/office/drawing/2014/main" val="2696800034"/>
                    </a:ext>
                  </a:extLst>
                </a:gridCol>
                <a:gridCol w="2049738">
                  <a:extLst>
                    <a:ext uri="{9D8B030D-6E8A-4147-A177-3AD203B41FA5}">
                      <a16:colId xmlns:a16="http://schemas.microsoft.com/office/drawing/2014/main" val="2003553571"/>
                    </a:ext>
                  </a:extLst>
                </a:gridCol>
                <a:gridCol w="2049738">
                  <a:extLst>
                    <a:ext uri="{9D8B030D-6E8A-4147-A177-3AD203B41FA5}">
                      <a16:colId xmlns:a16="http://schemas.microsoft.com/office/drawing/2014/main" val="952635167"/>
                    </a:ext>
                  </a:extLst>
                </a:gridCol>
              </a:tblGrid>
              <a:tr h="6371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288415" algn="l"/>
                        </a:tabLst>
                      </a:pPr>
                      <a:r>
                        <a:rPr lang="fr-FR" sz="1100" kern="100">
                          <a:solidFill>
                            <a:schemeClr val="tx1"/>
                          </a:solidFill>
                          <a:effectLst/>
                        </a:rPr>
                        <a:t>Un ballon de rugby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288415" algn="l"/>
                        </a:tabLst>
                      </a:pPr>
                      <a:r>
                        <a:rPr lang="fr-FR" sz="11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1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288415" algn="l"/>
                        </a:tabLst>
                      </a:pPr>
                      <a:r>
                        <a:rPr lang="fr-FR" sz="1100" kern="100" dirty="0">
                          <a:solidFill>
                            <a:schemeClr val="tx1"/>
                          </a:solidFill>
                          <a:effectLst/>
                        </a:rPr>
                        <a:t>Une balle de tennis</a:t>
                      </a:r>
                      <a:endParaRPr lang="fr-FR" sz="11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288415" algn="l"/>
                        </a:tabLst>
                      </a:pPr>
                      <a:r>
                        <a:rPr lang="fr-FR" sz="1100" kern="100">
                          <a:solidFill>
                            <a:schemeClr val="tx1"/>
                          </a:solidFill>
                          <a:effectLst/>
                        </a:rPr>
                        <a:t>Une balle de baseball</a:t>
                      </a:r>
                      <a:endParaRPr lang="fr-FR" sz="11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288415" algn="l"/>
                        </a:tabLst>
                      </a:pPr>
                      <a:r>
                        <a:rPr lang="fr-FR" sz="1100" kern="100" dirty="0">
                          <a:solidFill>
                            <a:schemeClr val="tx1"/>
                          </a:solidFill>
                          <a:effectLst/>
                        </a:rPr>
                        <a:t>Un volant de badminton</a:t>
                      </a:r>
                      <a:endParaRPr lang="fr-FR" sz="11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303080"/>
                  </a:ext>
                </a:extLst>
              </a:tr>
            </a:tbl>
          </a:graphicData>
        </a:graphic>
      </p:graphicFrame>
      <p:pic>
        <p:nvPicPr>
          <p:cNvPr id="3075" name="Image 10" descr="Une image contenant balle, cercle, jaune&#10;&#10;Description générée automatiquement">
            <a:extLst>
              <a:ext uri="{FF2B5EF4-FFF2-40B4-BE49-F238E27FC236}">
                <a16:creationId xmlns:a16="http://schemas.microsoft.com/office/drawing/2014/main" id="{374892A1-5375-8602-9B90-608F1B840F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992" y="2138517"/>
            <a:ext cx="407988" cy="457200"/>
          </a:xfrm>
          <a:prstGeom prst="rect">
            <a:avLst/>
          </a:prstGeom>
          <a:noFill/>
        </p:spPr>
      </p:pic>
      <p:pic>
        <p:nvPicPr>
          <p:cNvPr id="3074" name="Image 11" descr="Une image contenant conception&#10;&#10;Description générée automatiquement avec une confiance faible">
            <a:extLst>
              <a:ext uri="{FF2B5EF4-FFF2-40B4-BE49-F238E27FC236}">
                <a16:creationId xmlns:a16="http://schemas.microsoft.com/office/drawing/2014/main" id="{45364D07-120F-EC63-1E7A-4194483C72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294" y="2136206"/>
            <a:ext cx="446088" cy="477838"/>
          </a:xfrm>
          <a:prstGeom prst="rect">
            <a:avLst/>
          </a:prstGeom>
          <a:noFill/>
        </p:spPr>
      </p:pic>
      <p:pic>
        <p:nvPicPr>
          <p:cNvPr id="3073" name="Image 9" descr="Une image contenant croquis, ligne&#10;&#10;Description générée automatiquement">
            <a:extLst>
              <a:ext uri="{FF2B5EF4-FFF2-40B4-BE49-F238E27FC236}">
                <a16:creationId xmlns:a16="http://schemas.microsoft.com/office/drawing/2014/main" id="{2860EC45-41E9-655A-DB65-81F71C53AF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696" y="2134619"/>
            <a:ext cx="487363" cy="481013"/>
          </a:xfrm>
          <a:prstGeom prst="rect">
            <a:avLst/>
          </a:prstGeom>
          <a:noFill/>
        </p:spPr>
      </p:pic>
      <p:pic>
        <p:nvPicPr>
          <p:cNvPr id="3076" name="Image 7">
            <a:extLst>
              <a:ext uri="{FF2B5EF4-FFF2-40B4-BE49-F238E27FC236}">
                <a16:creationId xmlns:a16="http://schemas.microsoft.com/office/drawing/2014/main" id="{FE6BCA28-C21F-E72A-0EAD-A5F73BD7F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944" y="2122048"/>
            <a:ext cx="454025" cy="409575"/>
          </a:xfrm>
          <a:prstGeom prst="rect">
            <a:avLst/>
          </a:prstGeom>
          <a:noFill/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2EB10510-F359-FD70-9EC6-9925B5A817A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2956" y="2848984"/>
            <a:ext cx="4292600" cy="299339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7881315A-0F34-38ED-FE86-574838407E3E}"/>
              </a:ext>
            </a:extLst>
          </p:cNvPr>
          <p:cNvSpPr txBox="1"/>
          <p:nvPr/>
        </p:nvSpPr>
        <p:spPr>
          <a:xfrm>
            <a:off x="828675" y="2794116"/>
            <a:ext cx="110500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200" b="1" kern="100" dirty="0"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On a : </a:t>
            </a:r>
            <a:endParaRPr lang="fr-FR" b="1" i="1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402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A3BB95-862F-9A5F-C541-A95004CA1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8237" y="298325"/>
            <a:ext cx="6480170" cy="1325563"/>
          </a:xfrm>
        </p:spPr>
        <p:txBody>
          <a:bodyPr>
            <a:noAutofit/>
          </a:bodyPr>
          <a:lstStyle/>
          <a:p>
            <a:pPr algn="ctr"/>
            <a:r>
              <a:rPr lang="fr-FR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Enigme 4</a:t>
            </a:r>
            <a:endParaRPr lang="aa-ET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6692289" y="6492875"/>
            <a:ext cx="5499711" cy="365125"/>
          </a:xfrm>
        </p:spPr>
        <p:txBody>
          <a:bodyPr/>
          <a:lstStyle/>
          <a:p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Semaine des mathématiques 2024 - Académie de Guyane</a:t>
            </a:r>
            <a:endParaRPr lang="aa-ET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1A70A36-B16C-A070-3C18-0DA809A0605D}"/>
              </a:ext>
            </a:extLst>
          </p:cNvPr>
          <p:cNvSpPr txBox="1"/>
          <p:nvPr/>
        </p:nvSpPr>
        <p:spPr>
          <a:xfrm>
            <a:off x="1638301" y="1314201"/>
            <a:ext cx="10372724" cy="1152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fr-FR" sz="2200" b="1" kern="100" dirty="0">
                <a:effectLst/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Une balle de tennis tombe du haut d’une tour de 50 mètres.</a:t>
            </a:r>
            <a:endParaRPr lang="fr-FR" sz="2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fr-FR" sz="2200" b="1" kern="100" dirty="0">
                <a:effectLst/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Elle rebondit et chaque rebond est inférieur de deux tiers au précédent.</a:t>
            </a:r>
            <a:endParaRPr lang="fr-FR" b="1" i="1" dirty="0">
              <a:solidFill>
                <a:srgbClr val="A50021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66F3682-91E9-6B96-8F8E-DA55163211C7}"/>
              </a:ext>
            </a:extLst>
          </p:cNvPr>
          <p:cNvSpPr txBox="1"/>
          <p:nvPr/>
        </p:nvSpPr>
        <p:spPr>
          <a:xfrm>
            <a:off x="1514476" y="5114925"/>
            <a:ext cx="95631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400" b="1" i="1" kern="100" dirty="0">
              <a:solidFill>
                <a:srgbClr val="0070C0"/>
              </a:solidFill>
              <a:effectLst/>
              <a:latin typeface="Comic Sans MS" panose="030F0702030302020204" pitchFamily="66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400" b="1" i="1" kern="100" dirty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Au bout de combien de rebonds la hauteur de la balle n’excédera-t-elle pas 1m50 ?</a:t>
            </a:r>
            <a:endParaRPr lang="fr-FR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  <p:pic>
        <p:nvPicPr>
          <p:cNvPr id="4" name="Image 3" descr="Une image contenant monochrome, noir et blanc, Photographie monochrome, calculatrice&#10;&#10;Description générée automatiquement">
            <a:extLst>
              <a:ext uri="{FF2B5EF4-FFF2-40B4-BE49-F238E27FC236}">
                <a16:creationId xmlns:a16="http://schemas.microsoft.com/office/drawing/2014/main" id="{95F9E287-E83C-CE82-B309-01F3D7572A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575" y="2502259"/>
            <a:ext cx="4837113" cy="2696845"/>
          </a:xfrm>
          <a:prstGeom prst="rect">
            <a:avLst/>
          </a:prstGeom>
          <a:noFill/>
          <a:ln w="38100">
            <a:noFill/>
          </a:ln>
        </p:spPr>
      </p:pic>
    </p:spTree>
    <p:extLst>
      <p:ext uri="{BB962C8B-B14F-4D97-AF65-F5344CB8AC3E}">
        <p14:creationId xmlns:p14="http://schemas.microsoft.com/office/powerpoint/2010/main" val="3766553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A3BB95-862F-9A5F-C541-A95004CA1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8237" y="298325"/>
            <a:ext cx="6480170" cy="1325563"/>
          </a:xfrm>
        </p:spPr>
        <p:txBody>
          <a:bodyPr>
            <a:noAutofit/>
          </a:bodyPr>
          <a:lstStyle/>
          <a:p>
            <a:pPr algn="ctr"/>
            <a:r>
              <a:rPr lang="fr-FR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Enigme 5</a:t>
            </a:r>
            <a:endParaRPr lang="aa-ET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6692289" y="6492875"/>
            <a:ext cx="5499711" cy="365125"/>
          </a:xfrm>
        </p:spPr>
        <p:txBody>
          <a:bodyPr/>
          <a:lstStyle/>
          <a:p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Semaine des mathématiques 2024 - Académie de Guyane</a:t>
            </a:r>
            <a:endParaRPr lang="aa-ET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id="{58D47A43-C7E7-3302-BE47-3A4543E9D243}"/>
                  </a:ext>
                </a:extLst>
              </p:cNvPr>
              <p:cNvSpPr txBox="1"/>
              <p:nvPr/>
            </p:nvSpPr>
            <p:spPr>
              <a:xfrm>
                <a:off x="3924300" y="1850542"/>
                <a:ext cx="8020050" cy="2407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2200" b="1" kern="1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 cycliste part pour une randonnée de trois jours :</a:t>
                </a:r>
                <a:endParaRPr lang="fr-FR" sz="22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Arial" panose="020B0604020202020204" pitchFamily="34" charset="0"/>
                </a:endParaRPr>
              </a:p>
              <a:p>
                <a:pPr marL="342900" lvl="0" indent="-342900" algn="just">
                  <a:lnSpc>
                    <a:spcPct val="107000"/>
                  </a:lnSpc>
                  <a:buFont typeface="Comic Sans MS" panose="030F0702030302020204" pitchFamily="66" charset="0"/>
                  <a:buChar char="-"/>
                </a:pPr>
                <a:r>
                  <a:rPr lang="fr-FR" sz="2200" b="1" kern="1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le premier jour, il parcourt les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200" b="1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fr-FR" sz="2200" b="1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r>
                          <a:rPr lang="fr-FR" sz="2200" b="1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fr-FR" sz="2200" b="1" kern="1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du trajet.</a:t>
                </a:r>
                <a:endParaRPr lang="fr-FR" sz="22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Arial" panose="020B0604020202020204" pitchFamily="34" charset="0"/>
                </a:endParaRPr>
              </a:p>
              <a:p>
                <a:pPr marL="342900" lvl="0" indent="-342900" algn="just">
                  <a:lnSpc>
                    <a:spcPct val="107000"/>
                  </a:lnSpc>
                  <a:spcAft>
                    <a:spcPts val="800"/>
                  </a:spcAft>
                  <a:buFont typeface="Comic Sans MS" panose="030F0702030302020204" pitchFamily="66" charset="0"/>
                  <a:buChar char="-"/>
                </a:pPr>
                <a:r>
                  <a:rPr lang="fr-FR" sz="2200" b="1" kern="1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le deuxième jour, il parcourt les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200" b="1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fr-FR" sz="2200" b="1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r>
                          <a:rPr lang="fr-FR" sz="2200" b="1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den>
                    </m:f>
                    <m:r>
                      <a:rPr lang="fr-FR" sz="2200" b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</m:oMath>
                </a14:m>
                <a:r>
                  <a:rPr lang="fr-FR" sz="2200" b="1" kern="1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du trajet restant. </a:t>
                </a:r>
                <a:endParaRPr lang="fr-FR" sz="22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Arial" panose="020B0604020202020204" pitchFamily="34" charset="0"/>
                </a:endParaRPr>
              </a:p>
              <a:p>
                <a:pPr marL="342900" lvl="0" indent="-342900" algn="just">
                  <a:lnSpc>
                    <a:spcPct val="107000"/>
                  </a:lnSpc>
                  <a:spcAft>
                    <a:spcPts val="800"/>
                  </a:spcAft>
                  <a:buFont typeface="Comic Sans MS" panose="030F0702030302020204" pitchFamily="66" charset="0"/>
                  <a:buChar char="-"/>
                </a:pPr>
                <a:r>
                  <a:rPr lang="fr-FR" sz="2200" b="1" kern="1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le troisième jour, il termine son trajet en parcourant 150 km.</a:t>
                </a:r>
                <a:endParaRPr lang="fr-FR" b="1" i="1" dirty="0">
                  <a:solidFill>
                    <a:srgbClr val="A50021"/>
                  </a:solidFill>
                </a:endParaRPr>
              </a:p>
            </p:txBody>
          </p:sp>
        </mc:Choice>
        <mc:Fallback xmlns="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id="{58D47A43-C7E7-3302-BE47-3A4543E9D2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4300" y="1850542"/>
                <a:ext cx="8020050" cy="2407775"/>
              </a:xfrm>
              <a:prstGeom prst="rect">
                <a:avLst/>
              </a:prstGeom>
              <a:blipFill>
                <a:blip r:embed="rId3"/>
                <a:stretch>
                  <a:fillRect l="-1369" t="-1772" r="-989" b="-405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ZoneTexte 18">
            <a:extLst>
              <a:ext uri="{FF2B5EF4-FFF2-40B4-BE49-F238E27FC236}">
                <a16:creationId xmlns:a16="http://schemas.microsoft.com/office/drawing/2014/main" id="{308B4BC3-B412-C0DA-EA6E-CD64F48C0E40}"/>
              </a:ext>
            </a:extLst>
          </p:cNvPr>
          <p:cNvSpPr txBox="1"/>
          <p:nvPr/>
        </p:nvSpPr>
        <p:spPr>
          <a:xfrm>
            <a:off x="1514475" y="4922564"/>
            <a:ext cx="10267949" cy="472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400" b="1" i="1" kern="100" dirty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Quelle est la longueur totale du trajet parcouru par ce cycliste ?</a:t>
            </a:r>
            <a:endParaRPr lang="fr-FR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 2" descr="Une image contenant Roue de vélo, roue, Cadre de vélo, véhicule&#10;&#10;Description générée automatiquement">
            <a:extLst>
              <a:ext uri="{FF2B5EF4-FFF2-40B4-BE49-F238E27FC236}">
                <a16:creationId xmlns:a16="http://schemas.microsoft.com/office/drawing/2014/main" id="{283D1F33-ADA7-85D1-8F25-9B5A20FA40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74" y="1564294"/>
            <a:ext cx="3256126" cy="3131616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</p:pic>
    </p:spTree>
    <p:extLst>
      <p:ext uri="{BB962C8B-B14F-4D97-AF65-F5344CB8AC3E}">
        <p14:creationId xmlns:p14="http://schemas.microsoft.com/office/powerpoint/2010/main" val="4028780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A3BB95-862F-9A5F-C541-A95004CA1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8237" y="298325"/>
            <a:ext cx="6480170" cy="1325563"/>
          </a:xfrm>
        </p:spPr>
        <p:txBody>
          <a:bodyPr>
            <a:noAutofit/>
          </a:bodyPr>
          <a:lstStyle/>
          <a:p>
            <a:pPr algn="ctr"/>
            <a:r>
              <a:rPr lang="fr-FR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Enigme 6</a:t>
            </a:r>
            <a:endParaRPr lang="aa-ET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6692289" y="6492875"/>
            <a:ext cx="5499711" cy="365125"/>
          </a:xfrm>
        </p:spPr>
        <p:txBody>
          <a:bodyPr/>
          <a:lstStyle/>
          <a:p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Semaine des mathématiques 2024 - Académie de Guyane</a:t>
            </a:r>
            <a:endParaRPr lang="aa-ET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58D47A43-C7E7-3302-BE47-3A4543E9D243}"/>
              </a:ext>
            </a:extLst>
          </p:cNvPr>
          <p:cNvSpPr txBox="1"/>
          <p:nvPr/>
        </p:nvSpPr>
        <p:spPr>
          <a:xfrm>
            <a:off x="1276350" y="1444687"/>
            <a:ext cx="1050607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800"/>
              </a:spcAft>
            </a:pPr>
            <a:r>
              <a:rPr lang="fr-FR" sz="2200" b="1" kern="100" dirty="0">
                <a:effectLst/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Raphaël s’entraîne pour une course cycliste.</a:t>
            </a:r>
            <a:endParaRPr lang="fr-FR" sz="2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fr-FR" sz="2200" b="1" kern="100" dirty="0">
                <a:effectLst/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Chaque semaine, il parcourt 23 km de plus que la semaine précédente.</a:t>
            </a:r>
            <a:endParaRPr lang="fr-FR" sz="2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fr-FR" sz="2200" b="1" kern="100" dirty="0">
                <a:effectLst/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A la fin de la sixième semaine, il a parcouru 837 km au total.</a:t>
            </a:r>
            <a:endParaRPr lang="fr-FR" sz="2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/>
            <a:endParaRPr lang="fr-FR" b="1" i="1" dirty="0">
              <a:solidFill>
                <a:srgbClr val="A50021"/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308B4BC3-B412-C0DA-EA6E-CD64F48C0E40}"/>
              </a:ext>
            </a:extLst>
          </p:cNvPr>
          <p:cNvSpPr txBox="1"/>
          <p:nvPr/>
        </p:nvSpPr>
        <p:spPr>
          <a:xfrm>
            <a:off x="1657350" y="5050529"/>
            <a:ext cx="103441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i="1" kern="100" dirty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Quelle distance Raphaël a-t-il parcourue durant la première semaine d’entraînement ?</a:t>
            </a:r>
            <a:endParaRPr lang="fr-FR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F2E91F31-3F5A-BD22-8DCE-34789A0429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399" y="3091007"/>
            <a:ext cx="4260373" cy="16003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674628681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4567</TotalTime>
  <Words>424</Words>
  <Application>Microsoft Office PowerPoint</Application>
  <PresentationFormat>Grand écran</PresentationFormat>
  <Paragraphs>49</Paragraphs>
  <Slides>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7" baseType="lpstr">
      <vt:lpstr>Aptos</vt:lpstr>
      <vt:lpstr>Arial</vt:lpstr>
      <vt:lpstr>Brush Script MT</vt:lpstr>
      <vt:lpstr>Calibri</vt:lpstr>
      <vt:lpstr>Cambria Math</vt:lpstr>
      <vt:lpstr>Century Gothic</vt:lpstr>
      <vt:lpstr>Comic Sans MS</vt:lpstr>
      <vt:lpstr>Wingdings 3</vt:lpstr>
      <vt:lpstr>Brin</vt:lpstr>
      <vt:lpstr>Présentation PowerPoint</vt:lpstr>
      <vt:lpstr>Niveaux 4ème et 3ème</vt:lpstr>
      <vt:lpstr>Enigme 1</vt:lpstr>
      <vt:lpstr>Enigme 2</vt:lpstr>
      <vt:lpstr>Enigme 3</vt:lpstr>
      <vt:lpstr>Enigme 4</vt:lpstr>
      <vt:lpstr>Enigme 5</vt:lpstr>
      <vt:lpstr>Enigme 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Cindy</dc:creator>
  <cp:lastModifiedBy>armelle marmot Libri</cp:lastModifiedBy>
  <cp:revision>66</cp:revision>
  <dcterms:created xsi:type="dcterms:W3CDTF">2022-09-27T12:03:19Z</dcterms:created>
  <dcterms:modified xsi:type="dcterms:W3CDTF">2024-03-11T08:22:53Z</dcterms:modified>
</cp:coreProperties>
</file>