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5" r:id="rId4"/>
    <p:sldId id="266" r:id="rId5"/>
    <p:sldId id="267" r:id="rId6"/>
    <p:sldId id="270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89750" cy="967105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771B35"/>
    <a:srgbClr val="AB4B64"/>
    <a:srgbClr val="92647F"/>
    <a:srgbClr val="985E8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15E3BE6-2963-CF57-8AA2-DBEAF16C62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D63432-050B-5166-628F-07601398B4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C22BD85C-42C6-4B65-8242-56648997547F}" type="datetimeFigureOut">
              <a:rPr lang="aa-ET" smtClean="0"/>
              <a:t>03/08/2025</a:t>
            </a:fld>
            <a:endParaRPr lang="aa-E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1DA67C-7CB6-E7E4-AF1B-9AC750F99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C068A7-8AB1-688D-0B6B-D0A663A68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8CFE22BE-ECC0-467B-B355-E030AAA2A40B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82809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A710BD60-C7A5-4C16-B81A-CD42A8A824EB}" type="datetimeFigureOut">
              <a:rPr lang="aa-ET" smtClean="0"/>
              <a:t>03/08/2025</a:t>
            </a:fld>
            <a:endParaRPr lang="aa-E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aa-E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a-E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1B11C3FC-D68E-4E59-9347-7F83259087D7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23590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C3FC-D68E-4E59-9347-7F83259087D7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6546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3D4-D75E-40BF-B750-CCC8E8E29A0E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1207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0E3-2F42-4A49-AB08-0D6CC7DB44AA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1413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D131-D7DD-42C2-AB97-364FCCE17619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77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027-8C33-4905-B56C-940F830F7555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8293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9392-2BE6-4E44-BB2B-ED6A71E39B53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3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23FB-52F7-4B14-A330-20271EA1FC37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3138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3308-E37E-48C2-95CE-5027B5038A4E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39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4A1B-AD28-42BD-B953-F7D6D5A75207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394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826-97EF-4FD8-B40B-7876BFCD35BB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186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C97D-55D2-47CF-B1CA-3E5CFDF502CB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065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A1E-5280-4E23-ABD8-9794458A309E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6549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DB4-F0B9-46E6-BF4A-5D9E087523CF}" type="datetime1">
              <a:rPr lang="aa-ET" smtClean="0"/>
              <a:t>03/08/2025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003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DDE-0217-40E8-8E04-F06A2C59D7BB}" type="datetime1">
              <a:rPr lang="aa-ET" smtClean="0"/>
              <a:t>03/08/2025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633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7245-4DA4-44D8-995C-14AB6D1215BF}" type="datetime1">
              <a:rPr lang="aa-ET" smtClean="0"/>
              <a:t>03/08/2025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521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D1F-16AF-40C4-968A-521EDD8F9A79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839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DCC2-CFA0-4EF1-87D6-B8F92A0B06AC}" type="datetime1">
              <a:rPr lang="aa-ET" smtClean="0"/>
              <a:t>03/08/2025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13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E926-7F7E-4481-8EBE-5B7EB0296820}" type="datetime1">
              <a:rPr lang="aa-ET" smtClean="0"/>
              <a:t>03/08/2025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Semaine des mathématiques 2023 - Académidie de Guyane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780E13-C0DE-4D4A-B2CF-6669D19498F9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7534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-1"/>
            <a:ext cx="4665424" cy="2567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5705" r="20042" b="16034"/>
          <a:stretch/>
        </p:blipFill>
        <p:spPr>
          <a:xfrm>
            <a:off x="1920240" y="1577340"/>
            <a:ext cx="4186280" cy="496062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 txBox="1">
            <a:spLocks/>
          </p:cNvSpPr>
          <p:nvPr/>
        </p:nvSpPr>
        <p:spPr>
          <a:xfrm>
            <a:off x="4232000" y="1577340"/>
            <a:ext cx="8485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Semaine des mathématiques</a:t>
            </a:r>
          </a:p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Du 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1</a:t>
            </a:r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0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au </a:t>
            </a:r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19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mars 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202</a:t>
            </a:r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5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574F83-BE14-5B87-0759-4C83470F30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35" y="3766674"/>
            <a:ext cx="4481790" cy="2441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543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D47A43-C7E7-3302-BE47-3A4543E9D243}"/>
              </a:ext>
            </a:extLst>
          </p:cNvPr>
          <p:cNvSpPr txBox="1"/>
          <p:nvPr/>
        </p:nvSpPr>
        <p:spPr>
          <a:xfrm>
            <a:off x="3774332" y="1469547"/>
            <a:ext cx="8073957" cy="441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nïs et Franck ne peuvent pas dire tous les deux la vérité.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Donc l’un des deux ment.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endParaRPr lang="fr-GF" sz="2200" b="1" kern="100" dirty="0" smtClean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Soraya et John disent donc la vérité.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D’après John c’est Anaïs ou Soraya d’après Soraya ce n’est pas elle.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endParaRPr lang="fr-GF" sz="22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Anaïs a donc écrit sur la table.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Elle porte des lunettes elle a donc menti.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30AC56-F024-50EB-757F-5CAC85C69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84" y="1763225"/>
            <a:ext cx="2774606" cy="3395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58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12DB58-8DE5-8001-D6E7-54FBD580811D}"/>
              </a:ext>
            </a:extLst>
          </p:cNvPr>
          <p:cNvSpPr txBox="1"/>
          <p:nvPr/>
        </p:nvSpPr>
        <p:spPr>
          <a:xfrm>
            <a:off x="4566584" y="2396127"/>
            <a:ext cx="7115175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Chaque minute elle gagne 60 – 40 = 20 mètres,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20 m x 15 = 300 m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Elle aura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rattrapé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son frère en 15 minutes.</a:t>
            </a:r>
            <a:endParaRPr lang="fr-FR" sz="22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BE33C8-1A29-13A0-CE5B-CEE812D9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215" y="1892985"/>
            <a:ext cx="3277504" cy="28272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4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B366E5E-998A-D081-0642-BA0322AF5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31026"/>
              </p:ext>
            </p:extLst>
          </p:nvPr>
        </p:nvGraphicFramePr>
        <p:xfrm>
          <a:off x="4801209" y="1750472"/>
          <a:ext cx="7143750" cy="335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750">
                  <a:extLst>
                    <a:ext uri="{9D8B030D-6E8A-4147-A177-3AD203B41FA5}">
                      <a16:colId xmlns:a16="http://schemas.microsoft.com/office/drawing/2014/main" val="3636560776"/>
                    </a:ext>
                  </a:extLst>
                </a:gridCol>
              </a:tblGrid>
              <a:tr h="2537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" kern="100" dirty="0">
                          <a:effectLst/>
                        </a:rPr>
                        <a:t> </a:t>
                      </a:r>
                      <a:endParaRPr lang="fr-FR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GF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 bout de 25 jours il donne autant d’oeuf qu’il en reçoit et </a:t>
                      </a: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fr-GF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x 3 = 12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GF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Donc</a:t>
                      </a:r>
                      <a:r>
                        <a:rPr lang="fr-GF" sz="2200" kern="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pour 1 jour où il n’a pas mis la table il y a 4 jours où il a mis la table.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endParaRPr lang="fr-GF" sz="2200" kern="1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GF" sz="2200" kern="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25 = 4 x 5 + 1 x 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endParaRPr lang="fr-GF" sz="2200" kern="1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GF" sz="2200" kern="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Il n’a pas mis la table 5 jours.</a:t>
                      </a:r>
                      <a:endParaRPr lang="fr-FR" sz="2200" kern="1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1122" marR="6112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81178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32F1FAA-FBC4-86AB-03CA-625A099F4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92" y="1653320"/>
            <a:ext cx="3681289" cy="35513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48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smiley, émoticône, clipart, dessin humoristique">
            <a:extLst>
              <a:ext uri="{FF2B5EF4-FFF2-40B4-BE49-F238E27FC236}">
                <a16:creationId xmlns:a16="http://schemas.microsoft.com/office/drawing/2014/main" id="{F3131CB9-6B04-257D-C016-0133B07A6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37" y="1557857"/>
            <a:ext cx="3676963" cy="36065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09" y="5300143"/>
            <a:ext cx="8419752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Niveaux 6</a:t>
            </a:r>
            <a:r>
              <a:rPr lang="fr-FR" sz="60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5</a:t>
            </a:r>
            <a:r>
              <a:rPr lang="fr-FR" sz="60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 txBox="1">
            <a:spLocks/>
          </p:cNvSpPr>
          <p:nvPr/>
        </p:nvSpPr>
        <p:spPr>
          <a:xfrm>
            <a:off x="1435509" y="232294"/>
            <a:ext cx="10255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Essayer c’est  déjà réussir ! »</a:t>
            </a:r>
            <a:endParaRPr lang="aa-ET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9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Enigme 1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35235D-F755-34D3-62D7-8A1886E00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6520" y="1696328"/>
            <a:ext cx="4145790" cy="332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F09562-FBCC-EA53-F1B3-69209B4C35EA}"/>
              </a:ext>
            </a:extLst>
          </p:cNvPr>
          <p:cNvSpPr txBox="1"/>
          <p:nvPr/>
        </p:nvSpPr>
        <p:spPr>
          <a:xfrm flipH="1">
            <a:off x="384334" y="1501775"/>
            <a:ext cx="6821715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Thaïs et Julenso font équipe pour peindre une fresque sur le thème de l’art tembé, ils veulent respecter les proportions suivantes :</a:t>
            </a:r>
            <a:endParaRPr lang="fr-FR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Pour 4L de peinture rouge, utiliser 3L de jaune, Pour 2L de jaune, utiliser 5L de bleu.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Ils ont 20L de peinture rouge.</a:t>
            </a:r>
            <a:endParaRPr lang="fr-FR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ADAA34-379D-A593-561B-1D2BAD46D867}"/>
              </a:ext>
            </a:extLst>
          </p:cNvPr>
          <p:cNvSpPr txBox="1"/>
          <p:nvPr/>
        </p:nvSpPr>
        <p:spPr>
          <a:xfrm>
            <a:off x="2183027" y="5490091"/>
            <a:ext cx="8875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Combien de litres de jaune et de bleu</a:t>
            </a:r>
            <a:r>
              <a:rPr lang="fr-FR" sz="2400" b="1" i="1" kern="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devront ils avoir </a:t>
            </a:r>
            <a:r>
              <a:rPr lang="fr-FR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51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Enigme 2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40919" y="1771885"/>
            <a:ext cx="6260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Autour de</a:t>
            </a:r>
            <a:r>
              <a:rPr lang="fr-FR" sz="2200" b="1" dirty="0" smtClean="0">
                <a:latin typeface="Comic Sans MS" panose="030F0702030302020204" pitchFamily="66" charset="0"/>
              </a:rPr>
              <a:t> </a:t>
            </a:r>
            <a:r>
              <a:rPr lang="fr-FR" sz="2200" b="1" dirty="0">
                <a:latin typeface="Comic Sans MS" panose="030F0702030302020204" pitchFamily="66" charset="0"/>
              </a:rPr>
              <a:t>la cour de </a:t>
            </a:r>
            <a:r>
              <a:rPr lang="fr-FR" sz="2200" b="1" dirty="0" smtClean="0">
                <a:latin typeface="Comic Sans MS" panose="030F0702030302020204" pitchFamily="66" charset="0"/>
              </a:rPr>
              <a:t>récréation, </a:t>
            </a:r>
            <a:r>
              <a:rPr lang="fr-FR" sz="2200" b="1" dirty="0">
                <a:latin typeface="Comic Sans MS" panose="030F0702030302020204" pitchFamily="66" charset="0"/>
              </a:rPr>
              <a:t>il y a un chemin formé par des dalles carrées de 50 cm de </a:t>
            </a:r>
            <a:r>
              <a:rPr lang="fr-FR" sz="2200" b="1" dirty="0" smtClean="0">
                <a:latin typeface="Comic Sans MS" panose="030F0702030302020204" pitchFamily="66" charset="0"/>
              </a:rPr>
              <a:t>côté.</a:t>
            </a:r>
            <a:endParaRPr lang="fr-GF" sz="2200" b="1" dirty="0" smtClean="0">
              <a:latin typeface="Comic Sans MS" panose="030F0702030302020204" pitchFamily="66" charset="0"/>
            </a:endParaRPr>
          </a:p>
          <a:p>
            <a:pPr fontAlgn="base"/>
            <a:endParaRPr lang="fr-GF" sz="2200" b="1" dirty="0">
              <a:latin typeface="Comic Sans MS" panose="030F0702030302020204" pitchFamily="66" charset="0"/>
            </a:endParaRPr>
          </a:p>
          <a:p>
            <a:pPr fontAlgn="base"/>
            <a:r>
              <a:rPr lang="fr-FR" sz="2200" b="1" dirty="0" smtClean="0">
                <a:latin typeface="Comic Sans MS" panose="030F0702030302020204" pitchFamily="66" charset="0"/>
              </a:rPr>
              <a:t>Ce </a:t>
            </a:r>
            <a:r>
              <a:rPr lang="fr-FR" sz="2200" b="1" dirty="0">
                <a:latin typeface="Comic Sans MS" panose="030F0702030302020204" pitchFamily="66" charset="0"/>
              </a:rPr>
              <a:t>chemin est composé de </a:t>
            </a:r>
            <a:r>
              <a:rPr lang="fr-GF" sz="2200" b="1" dirty="0" smtClean="0">
                <a:latin typeface="Comic Sans MS" panose="030F0702030302020204" pitchFamily="66" charset="0"/>
              </a:rPr>
              <a:t>204</a:t>
            </a:r>
            <a:r>
              <a:rPr lang="fr-FR" sz="2200" b="1" dirty="0" smtClean="0">
                <a:latin typeface="Comic Sans MS" panose="030F0702030302020204" pitchFamily="66" charset="0"/>
              </a:rPr>
              <a:t> </a:t>
            </a:r>
            <a:r>
              <a:rPr lang="fr-FR" sz="2200" b="1" dirty="0">
                <a:latin typeface="Comic Sans MS" panose="030F0702030302020204" pitchFamily="66" charset="0"/>
              </a:rPr>
              <a:t>dalles juxtaposées</a:t>
            </a:r>
            <a:r>
              <a:rPr lang="fr-FR" sz="2200" b="1" dirty="0" smtClean="0">
                <a:latin typeface="Comic Sans MS" panose="030F0702030302020204" pitchFamily="66" charset="0"/>
              </a:rPr>
              <a:t>.</a:t>
            </a:r>
            <a:endParaRPr lang="fr-GF" sz="2200" b="1" dirty="0" smtClean="0">
              <a:latin typeface="Comic Sans MS" panose="030F0702030302020204" pitchFamily="66" charset="0"/>
            </a:endParaRPr>
          </a:p>
          <a:p>
            <a:pPr fontAlgn="base"/>
            <a:endParaRPr lang="fr-FR" sz="2200" b="1" dirty="0">
              <a:latin typeface="Comic Sans MS" panose="030F0702030302020204" pitchFamily="66" charset="0"/>
            </a:endParaRP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La cour est en forme de carré et le chemin borde la cour de récréation.</a:t>
            </a:r>
            <a:endParaRPr lang="fr-FR" sz="2200" b="1" dirty="0">
              <a:latin typeface="Comic Sans MS" panose="030F0702030302020204" pitchFamily="66" charset="0"/>
            </a:endParaRPr>
          </a:p>
          <a:p>
            <a:pPr algn="just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0B9AAE-1696-BF36-E4B0-B28D8FB1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458" y="2240488"/>
            <a:ext cx="3514289" cy="2183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6C9102-6988-C096-DA45-FD07A250F4EE}"/>
              </a:ext>
            </a:extLst>
          </p:cNvPr>
          <p:cNvSpPr txBox="1"/>
          <p:nvPr/>
        </p:nvSpPr>
        <p:spPr>
          <a:xfrm>
            <a:off x="1647825" y="5471208"/>
            <a:ext cx="935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Com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bien mesure le côté de la cour de récréation</a:t>
            </a:r>
            <a:r>
              <a:rPr lang="fr-FR" sz="2400" b="1" i="1" kern="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 ?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6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Enigme 3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D47A43-C7E7-3302-BE47-3A4543E9D243}"/>
              </a:ext>
            </a:extLst>
          </p:cNvPr>
          <p:cNvSpPr txBox="1"/>
          <p:nvPr/>
        </p:nvSpPr>
        <p:spPr>
          <a:xfrm>
            <a:off x="3793787" y="1623888"/>
            <a:ext cx="8073957" cy="398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Quatre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élèves </a:t>
            </a: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étaient au CDI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l'un d'eux a écrit 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c’est ton beurre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sur une table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sz="20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Le documentaliste arrive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il 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demande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: "Qui a écrit ça ?"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John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qui porte des lunettes, dit : "c'est une fille."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Soraya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qui ne porte pas de lunettes: "ce n'est pas moi."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Anaïs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qui porte des lunettes: "c'est quelqu'un qui ne porte pas de lunettes."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GF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Franck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qui n'a pas de lunettes: "c'est quelqu'un qui porte des lunettes."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fr-FR" sz="20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Un seul des élèves a menti. Les trois autres ont dit la vérité</a:t>
            </a:r>
            <a:r>
              <a:rPr lang="fr-FR" sz="20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sz="20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30AC56-F024-50EB-757F-5CAC85C69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84" y="1763225"/>
            <a:ext cx="2774606" cy="3395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31CEBA8-2ABF-61F1-56DC-5E60241F8B74}"/>
              </a:ext>
            </a:extLst>
          </p:cNvPr>
          <p:cNvSpPr txBox="1"/>
          <p:nvPr/>
        </p:nvSpPr>
        <p:spPr>
          <a:xfrm>
            <a:off x="1188618" y="5968365"/>
            <a:ext cx="1023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GF" sz="2400" b="1" i="1" kern="100" dirty="0">
                <a:solidFill>
                  <a:srgbClr val="0070C0"/>
                </a:solidFill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Q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ui a menti et qui a écrit sur la table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62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Enigme 4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112DB58-8DE5-8001-D6E7-54FBD580811D}"/>
              </a:ext>
            </a:extLst>
          </p:cNvPr>
          <p:cNvSpPr txBox="1"/>
          <p:nvPr/>
        </p:nvSpPr>
        <p:spPr>
          <a:xfrm>
            <a:off x="4479035" y="1523457"/>
            <a:ext cx="7115175" cy="385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Maéra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et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son frère Steevy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vont à la crique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en suivant la même route.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En une 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minute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Maéra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parcourt 60 mètres alors que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Steevy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ne parcourt que 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40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mètres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sz="22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Steevy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part avant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Maéra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 err="1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Lorsqu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e Maéra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part, </a:t>
            </a: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Steevy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kern="100" dirty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a déjà parcouru 300 mètres et il continue à marcher</a:t>
            </a:r>
            <a:r>
              <a:rPr lang="fr-FR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sz="2200" b="1" kern="100" dirty="0">
              <a:latin typeface="Comic Sans MS" panose="030F0702030302020204" pitchFamily="66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4BE33C8-1A29-13A0-CE5B-CEE812D9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215" y="1892985"/>
            <a:ext cx="3277504" cy="28272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5AAC4B9B-08BA-49CD-27FB-05E9CCD6AB5E}"/>
              </a:ext>
            </a:extLst>
          </p:cNvPr>
          <p:cNvSpPr txBox="1"/>
          <p:nvPr/>
        </p:nvSpPr>
        <p:spPr>
          <a:xfrm>
            <a:off x="1516334" y="5565002"/>
            <a:ext cx="9514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ombien de minutes faut-il à 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Maéra 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pour rattraper </a:t>
            </a:r>
            <a:r>
              <a:rPr lang="fr-GF" sz="2400" b="1" i="1" kern="100" dirty="0" smtClean="0">
                <a:solidFill>
                  <a:srgbClr val="0070C0"/>
                </a:solidFill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Steevy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GF" sz="2400" b="1" i="1" kern="1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9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Enigme 5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B366E5E-998A-D081-0642-BA0322AF5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43191"/>
              </p:ext>
            </p:extLst>
          </p:nvPr>
        </p:nvGraphicFramePr>
        <p:xfrm>
          <a:off x="4810936" y="1387665"/>
          <a:ext cx="7143750" cy="426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750">
                  <a:extLst>
                    <a:ext uri="{9D8B030D-6E8A-4147-A177-3AD203B41FA5}">
                      <a16:colId xmlns:a16="http://schemas.microsoft.com/office/drawing/2014/main" val="3636560776"/>
                    </a:ext>
                  </a:extLst>
                </a:gridCol>
              </a:tblGrid>
              <a:tr h="2537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400" kern="100" dirty="0">
                          <a:effectLst/>
                        </a:rPr>
                        <a:t> </a:t>
                      </a:r>
                      <a:endParaRPr lang="fr-FR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Chaque soir, </a:t>
                      </a:r>
                      <a:r>
                        <a:rPr lang="fr-GF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Karl</a:t>
                      </a: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a pour tâche de mettre la table à la maison, mais il a la fâcheuse habitude de trouver des excuses pour ne pas le faire.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 maman lui propose un accord pour les 25 jours qui restent avant Pâques 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À pâques, tu recevras 3 œufs pour chaque jour où tu auras mis la table et tu m'en donneras 12 pour chaque jour où tu ne l'auras pas fait 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À Pâques, sa maman lui dit 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fr-FR" sz="22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C'est très simple, je ne te donne pas d'œufs, mais tu ne dois pas m'en donner non plus.</a:t>
                      </a:r>
                    </a:p>
                  </a:txBody>
                  <a:tcPr marL="61122" marR="6112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81178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A32F1FAA-FBC4-86AB-03CA-625A099F4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92" y="1653320"/>
            <a:ext cx="3681289" cy="35513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2DD256-8A22-3B7F-CC1B-6938E2A1B64C}"/>
              </a:ext>
            </a:extLst>
          </p:cNvPr>
          <p:cNvSpPr txBox="1"/>
          <p:nvPr/>
        </p:nvSpPr>
        <p:spPr>
          <a:xfrm>
            <a:off x="622570" y="5840085"/>
            <a:ext cx="1156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kern="1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Combien </a:t>
            </a:r>
            <a:r>
              <a:rPr lang="fr-FR" sz="2400" b="1" i="1" kern="1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jours </a:t>
            </a:r>
            <a:r>
              <a:rPr lang="fr-GF" sz="2400" b="1" i="1" kern="1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</a:t>
            </a:r>
            <a:r>
              <a:rPr lang="fr-FR" sz="2400" b="1" i="1" kern="1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kern="1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n'a pas mis la table au cours de cette période </a:t>
            </a:r>
            <a:r>
              <a:rPr lang="fr-FR" sz="2400" b="1" i="1" kern="1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55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35235D-F755-34D3-62D7-8A1886E00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9249" y="1920064"/>
            <a:ext cx="4145790" cy="332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F09562-FBCC-EA53-F1B3-69209B4C35EA}"/>
              </a:ext>
            </a:extLst>
          </p:cNvPr>
          <p:cNvSpPr txBox="1"/>
          <p:nvPr/>
        </p:nvSpPr>
        <p:spPr>
          <a:xfrm flipH="1">
            <a:off x="1655608" y="2042090"/>
            <a:ext cx="6134100" cy="237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4 x 5 = 20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Donc 3 x 5 L = 15 L de jaune.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15 = 2 x 7,5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GF" sz="2200" b="1" kern="100" dirty="0" smtClean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Arial" panose="020B0604020202020204" pitchFamily="34" charset="0"/>
              </a:rPr>
              <a:t>Donc 5 x 7,5 L = 37,5 L de bleu.</a:t>
            </a:r>
            <a:endParaRPr lang="fr-F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A3BB95-862F-9A5F-C541-A95004C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37" y="298325"/>
            <a:ext cx="6480170" cy="1325563"/>
          </a:xfrm>
        </p:spPr>
        <p:txBody>
          <a:bodyPr>
            <a:noAutofit/>
          </a:bodyPr>
          <a:lstStyle/>
          <a:p>
            <a:pPr algn="ctr"/>
            <a:r>
              <a:rPr lang="fr-GF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a-ET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40919" y="1771885"/>
            <a:ext cx="67085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200" b="1" dirty="0" smtClean="0">
                <a:latin typeface="Comic Sans MS" panose="030F0702030302020204" pitchFamily="66" charset="0"/>
              </a:rPr>
              <a:t>A</a:t>
            </a:r>
            <a:r>
              <a:rPr lang="fr-GF" sz="2200" b="1" dirty="0" smtClean="0">
                <a:latin typeface="Comic Sans MS" panose="030F0702030302020204" pitchFamily="66" charset="0"/>
              </a:rPr>
              <a:t>ttention aux 4 sommets du carré !</a:t>
            </a:r>
          </a:p>
          <a:p>
            <a:pPr fontAlgn="base"/>
            <a:endParaRPr lang="fr-GF" sz="2200" b="1" dirty="0">
              <a:latin typeface="Comic Sans MS" panose="030F0702030302020204" pitchFamily="66" charset="0"/>
            </a:endParaRP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204 = 4 x 51</a:t>
            </a:r>
          </a:p>
          <a:p>
            <a:pPr fontAlgn="base"/>
            <a:endParaRPr lang="fr-GF" sz="2200" b="1" dirty="0">
              <a:latin typeface="Comic Sans MS" panose="030F0702030302020204" pitchFamily="66" charset="0"/>
            </a:endParaRP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Un seul côté du carré forme le tour de la cour, sauf pour les 4 sommets où il faut compter 2 côtés !</a:t>
            </a:r>
          </a:p>
          <a:p>
            <a:pPr fontAlgn="base"/>
            <a:endParaRPr lang="fr-GF" sz="2200" b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51 + 1 = 52 côtés forment le côté de la cour.</a:t>
            </a: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2 x 50 cm = 100 cm = 1 m</a:t>
            </a:r>
          </a:p>
          <a:p>
            <a:pPr fontAlgn="base"/>
            <a:endParaRPr lang="fr-GF" sz="2200" b="1" dirty="0">
              <a:latin typeface="Comic Sans MS" panose="030F0702030302020204" pitchFamily="66" charset="0"/>
            </a:endParaRPr>
          </a:p>
          <a:p>
            <a:pPr fontAlgn="base"/>
            <a:r>
              <a:rPr lang="fr-GF" sz="2200" b="1" dirty="0" smtClean="0">
                <a:latin typeface="Comic Sans MS" panose="030F0702030302020204" pitchFamily="66" charset="0"/>
              </a:rPr>
              <a:t>Donc 52 x 50 = 2600 cm </a:t>
            </a:r>
          </a:p>
          <a:p>
            <a:pPr fontAlgn="base"/>
            <a:r>
              <a:rPr lang="fr-GF" sz="2200" b="1" dirty="0">
                <a:latin typeface="Comic Sans MS" panose="030F0702030302020204" pitchFamily="66" charset="0"/>
              </a:rPr>
              <a:t>O</a:t>
            </a:r>
            <a:r>
              <a:rPr lang="fr-GF" sz="2200" b="1" dirty="0" smtClean="0">
                <a:latin typeface="Comic Sans MS" panose="030F0702030302020204" pitchFamily="66" charset="0"/>
              </a:rPr>
              <a:t>u 2 x 26 = 52 donc 26 m </a:t>
            </a:r>
            <a:endParaRPr lang="fr-GF" sz="2200" b="1" dirty="0">
              <a:latin typeface="Comic Sans MS" panose="030F0702030302020204" pitchFamily="66" charset="0"/>
            </a:endParaRPr>
          </a:p>
          <a:p>
            <a:pPr algn="just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692289" y="6492875"/>
            <a:ext cx="5499711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Semaine des mathématiques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fr-GF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Académie de Guyane</a:t>
            </a:r>
            <a:endParaRPr lang="aa-E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0B9AAE-1696-BF36-E4B0-B28D8FB1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36" y="2882514"/>
            <a:ext cx="3514289" cy="2183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57183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6725</TotalTime>
  <Words>644</Words>
  <Application>Microsoft Office PowerPoint</Application>
  <PresentationFormat>Grand écran</PresentationFormat>
  <Paragraphs>88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Aptos</vt:lpstr>
      <vt:lpstr>Arial</vt:lpstr>
      <vt:lpstr>Brush Script MT</vt:lpstr>
      <vt:lpstr>Calibri</vt:lpstr>
      <vt:lpstr>Century Gothic</vt:lpstr>
      <vt:lpstr>Comic Sans MS</vt:lpstr>
      <vt:lpstr>Times New Roman</vt:lpstr>
      <vt:lpstr>Wingdings 3</vt:lpstr>
      <vt:lpstr>Brin</vt:lpstr>
      <vt:lpstr>Présentation PowerPoint</vt:lpstr>
      <vt:lpstr>Niveaux 6ème et 5ème</vt:lpstr>
      <vt:lpstr>Enigme 1</vt:lpstr>
      <vt:lpstr>Enigme 2</vt:lpstr>
      <vt:lpstr>Enigme 3</vt:lpstr>
      <vt:lpstr>Enigme 4</vt:lpstr>
      <vt:lpstr>Enigme 5</vt:lpstr>
      <vt:lpstr>Solution 1</vt:lpstr>
      <vt:lpstr>Solution 2</vt:lpstr>
      <vt:lpstr>Solution 3</vt:lpstr>
      <vt:lpstr>Solution 4</vt:lpstr>
      <vt:lpstr>Solution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Cindy</dc:creator>
  <cp:lastModifiedBy>Gabriel Garcia</cp:lastModifiedBy>
  <cp:revision>83</cp:revision>
  <cp:lastPrinted>2025-02-28T14:25:34Z</cp:lastPrinted>
  <dcterms:created xsi:type="dcterms:W3CDTF">2022-09-27T12:03:19Z</dcterms:created>
  <dcterms:modified xsi:type="dcterms:W3CDTF">2025-03-08T12:12:44Z</dcterms:modified>
</cp:coreProperties>
</file>